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Sergio Trendy" charset="1" panose="00000000000000000000"/>
      <p:regular r:id="rId35"/>
    </p:embeddedFont>
    <p:embeddedFont>
      <p:font typeface="Hobo" charset="1" panose="04040505020C02020802"/>
      <p:regular r:id="rId36"/>
    </p:embeddedFont>
    <p:embeddedFont>
      <p:font typeface="Canva Sans" charset="1" panose="020B0503030501040103"/>
      <p:regular r:id="rId37"/>
    </p:embeddedFont>
    <p:embeddedFont>
      <p:font typeface="Canva Sans Bold" charset="1" panose="020B0803030501040103"/>
      <p:regular r:id="rId38"/>
    </p:embeddedFont>
    <p:embeddedFont>
      <p:font typeface="Canva Sans Medium" charset="1" panose="020B06030305010401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google.com/search?sca_esv=a6ef9aef1dff0d8e&amp;cs=1&amp;sxsrf=AE3TifPpPpsL4M3ZLENMqarTIpOdq-1quQ%3A1750955442649&amp;q=autonomous+weapon+systems&amp;sa=X&amp;ved=2ahUKEwj28JKpwY-OAxWsUGwGHcZDK3cQxccNegQIBBAB&amp;mstk=AUtExfDMJMxMRzm92hB2qn1WTivScO15L6Lsbx3Pz_R8h1guWpfg985Em4GnGO32rr9THG-k2qryMXDBbXJJ7cSFF3pNu2IQF6HTQgx5S4WqnCyaLTGwx5v1ys0DoT354B8CWLmDuK-GR4O7MqO4P8mcYRkgEGPBKhaCcAbfvjSzUkY9CiE&amp;csui=3"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embeddings/oleObject3.bin" Type="http://schemas.openxmlformats.org/officeDocument/2006/relationships/oleObjec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https://www.techtarget.com/searchsecurity/definition/encryption"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embeddings/oleObject4.bin" Type="http://schemas.openxmlformats.org/officeDocument/2006/relationships/oleObjec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https://www.google.com/search?sca_esv=77f2c6aecc83f1a9&amp;cs=1&amp;sxsrf=AE3TifPGYQbiofP5f3832YeV7QDIC1SBRA%3A1750964674471&amp;q=Quantum+Key+Distribution+%28QKD%29&amp;sa=X&amp;ved=2ahUKEwjZqLHb44-OAxV2V2wGHUKiOLwQxccNegQIBBAB&amp;mstk=AUtExfBwtSWaBAWiTZrJnjqjl9M7CfFHlnQo4CF_yxopnuN4hlACbYJ09wlesCbdOI9lcsUusyn5PIKItldaLj7p1Q2Jwg1GgMo2cOECmvnt1QvuNIn8Wub1UGMy-PSGQgAm1Oy75pqlwzVKebRahNgXTCdql6ccITLu-eWIoUmlyerfzCJitfV9JnSSFPSXci1zZo56CNdUgDMRLG_zE_BsELKXTXHdPBu7B1cabPsYInkQqan5nLIOH_g3tQpaDUmcmIgc3tsn57gbPchGx0ZZ2b2VEmkb9BoPxwM-_qDS9QHKyQ&amp;csui=3" TargetMode="External" Type="http://schemas.openxmlformats.org/officeDocument/2006/relationships/hyperlink"/><Relationship Id="rId7" Target="https://www.google.com/search?sca_esv=77f2c6aecc83f1a9&amp;cs=1&amp;sxsrf=AE3TifMfje555VbKgy7N5xYdL4gx0UqWbA%3A1750964635249&amp;q=National+Quantum+Mission&amp;sa=X&amp;ved=2ahUKEwiZgpXI44-OAxUPnGMGHWPIGtAQxccNegQIGhAB&amp;mstk=AUtExfD4GZ6veCFJwKeqdF4TcVEyMRzUcjp6f2eyFnD-v37KPlxg_nUyTWLuWl7Tm7Nsp25_k6Ac3vo5cwZVAmaEro8nzDBeJ_AGEh6O28VyI3B2nisdrWGasXabYDAvXrLZTdlf69BkKiugg8Nvc4oe-HT8sU3xCHPOZAFTQl4PU_8IwK8&amp;csui=3" TargetMode="External" Type="http://schemas.openxmlformats.org/officeDocument/2006/relationships/hyperlink"/><Relationship Id="rId8" Target="https://www.isro.gov.in/Quantum%20Key%20Distribution%20(QKD).html"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embeddings/oleObject5.bin" Type="http://schemas.openxmlformats.org/officeDocument/2006/relationships/oleObjec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https://www.google.com/search?sca_esv=77f2c6aecc83f1a9&amp;cs=1&amp;sxsrf=AE3TifMTsnb1azd1oIJg1PlMGy74oglOWQ%3A1750967196089&amp;q=Quantum+Key+Distribution+%28QKD%29&amp;sa=X&amp;ved=2ahUKEwi2nNiN7Y-OAxW54DgGHf-HD3YQxccNegQIBBAB&amp;mstk=AUtExfBeq63Stg6EWqOspQKj6mVuT3JbUiSIXtqVyaiSxhyl-1yw72FLrh2dVnysYaJ9j2vVrXqhDVqXifhAWRi_5LTv7LqISXkAU2yHT16YyJh-F7MN6Ex4Y-LGzQmMLGOvmujHPkQhaOnuOwacQLD0XL1FBzsHC-wfrQ3SlOMVpGpcY7ug8yzLnL1Ck3gUCWsBjzFetM5gK3_RbVNSyVFdXGJYd3uyX1Y77L9963XPoZI42YFxyRHJ4yLzG0B9di22BsU1D0qz4lLETDhlGkkwZHc_eyRB8pQgmLLehBzTldHg9w&amp;csui=3" TargetMode="External" Type="http://schemas.openxmlformats.org/officeDocument/2006/relationships/hyperlink"/><Relationship Id="rId4" Target="https://www.google.com/search?sca_esv=77f2c6aecc83f1a9&amp;cs=1&amp;sxsrf=AE3TifMTsnb1azd1oIJg1PlMGy74oglOWQ%3A1750967196089&amp;q=Centres+of+Excellence&amp;sa=X&amp;ved=2ahUKEwi2nNiN7Y-OAxW54DgGHf-HD3YQxccNegQIBBAC&amp;mstk=AUtExfBeq63Stg6EWqOspQKj6mVuT3JbUiSIXtqVyaiSxhyl-1yw72FLrh2dVnysYaJ9j2vVrXqhDVqXifhAWRi_5LTv7LqISXkAU2yHT16YyJh-F7MN6Ex4Y-LGzQmMLGOvmujHPkQhaOnuOwacQLD0XL1FBzsHC-wfrQ3SlOMVpGpcY7ug8yzLnL1Ck3gUCWsBjzFetM5gK3_RbVNSyVFdXGJYd3uyX1Y77L9963XPoZI42YFxyRHJ4yLzG0B9di22BsU1D0qz4lLETDhlGkkwZHc_eyRB8pQgmLLehBzTldHg9w&amp;csui=3" TargetMode="External" Type="http://schemas.openxmlformats.org/officeDocument/2006/relationships/hyperlink"/><Relationship Id="rId5" Target="https://www.thehindu.com/sci-tech/science/drdo-and-iit-delhi-demonstrate-free-space-quantum-secure-communication-over-1-km-distance/article69701174.ece"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google.com/search?cs=1&amp;sca_esv=4b84b8dc141b1491&amp;sxsrf=AE3TifOH3d9dw0ABGxaxEZkdhe_yqaz7Ug%3A1751035802511&amp;q=Micius&amp;sa=X&amp;ved=2ahUKEwid-bLX7JGOAxUPnGMGHWPIGtAQxccNegQIDRAB&amp;mstk=AUtExfDdK_lcnRjXeVvhKn9BXnxXXT7pr3O1MM7_pS_FW_q4YTASf6_rQRAY1L7O8g19PUrLGw0GKo7EiQMRopuzw8l4NBlvbPUupVTcPjL6oUYpPbITSG1-l8y-JyKKysAmB38O98n1h39qxMs8am3amUNdou-w71qAhzgVDsiTQAu3Yfm6hyfw03p1lAgZfcWS22yJm-aJFD3lpm5d3i42hN1hysprzUg2b88nWUWJEYelJ7KpAahSA9_QxmyRyBF1j3ie0u3--CeyG4CYq2sekUgSaaRYOY0bjgX_2_NZgeK1JhhRHv1rtc69I4PDGgDVjrLq5bqUsCsrOiMMlQodvS-y4jyobgn4xZiytIVtW1lSfWMkXuvog_58GfNeHuMGgZK31G4-8DRWWGgrBi1w-zrEhq2lFHyQS_JkiORigZH_UXVRvNTNcKEzDxhd1zeI&amp;csui=3" TargetMode="External" Type="http://schemas.openxmlformats.org/officeDocument/2006/relationships/hyperlink"/><Relationship Id="rId4" Target="https://www.google.com/search?cs=1&amp;sca_esv=4b84b8dc141b1491&amp;sxsrf=AE3TifOH3d9dw0ABGxaxEZkdhe_yqaz7Ug%3A1751035802511&amp;q=Quantum+Backbone+Network&amp;sa=X&amp;ved=2ahUKEwid-bLX7JGOAxUPnGMGHWPIGtAQxccNegQIERAB&amp;mstk=AUtExfDdK_lcnRjXeVvhKn9BXnxXXT7pr3O1MM7_pS_FW_q4YTASf6_rQRAY1L7O8g19PUrLGw0GKo7EiQMRopuzw8l4NBlvbPUupVTcPjL6oUYpPbITSG1-l8y-JyKKysAmB38O98n1h39qxMs8am3amUNdou-w71qAhzgVDsiTQAu3Yfm6hyfw03p1lAgZfcWS22yJm-aJFD3lpm5d3i42hN1hysprzUg2b88nWUWJEYelJ7KpAahSA9_QxmyRyBF1j3ie0u3--CeyG4CYq2sekUgSaaRYOY0bjgX_2_NZgeK1JhhRHv1rtc69I4PDGgDVjrLq5bqUsCsrOiMMlQodvS-y4jyobgn4xZiytIVtW1lSfWMkXuvog_58GfNeHuMGgZK31G4-8DRWWGgrBi1w-zrEhq2lFHyQS_JkiORigZH_UXVRvNTNcKEzDxhd1zeI&amp;csui=3"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google.com/search?sca_esv=4b84b8dc141b1491&amp;cs=1&amp;sxsrf=AE3TifOODmNSsHupkKdAlraj2SNFSe_lUw%3A1751036228099&amp;q=IBM%27s+Quantum+Efforts&amp;sa=X&amp;ved=2ahUKEwi9kp6i7pGOAxWm-DgGHa1OBFMQxccNegQIIBAC&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TargetMode="External" Type="http://schemas.openxmlformats.org/officeDocument/2006/relationships/hyperlink"/><Relationship Id="rId4" Target="https://www.google.com/search?sca_esv=4b84b8dc141b1491&amp;cs=1&amp;sxsrf=AE3TifOODmNSsHupkKdAlraj2SNFSe_lUw%3A1751036228099&amp;q=post-quantum+encryption&amp;sa=X&amp;ved=2ahUKEwi9kp6i7pGOAxWm-DgGHa1OBFMQxccNegQIKRAC&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TargetMode="External" Type="http://schemas.openxmlformats.org/officeDocument/2006/relationships/hyperlink"/><Relationship Id="rId5" Target="https://www.google.com/search?sca_esv=4b84b8dc141b1491&amp;cs=1&amp;sxsrf=AE3TifOODmNSsHupkKdAlraj2SNFSe_lUw%3A1751036228099&amp;q=Transport+Layer+Security+%28TLS%29&amp;sa=X&amp;ved=2ahUKEwi9kp6i7pGOAxWm-DgGHa1OBFMQxccNegQIKRAD&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TargetMode="External" Type="http://schemas.openxmlformats.org/officeDocument/2006/relationships/hyperlink"/><Relationship Id="rId6" Target="https://www.google.com/search?sca_esv=4b84b8dc141b1491&amp;cs=1&amp;sxsrf=AE3TifOODmNSsHupkKdAlraj2SNFSe_lUw%3A1751036228099&amp;q=NSA%27s+Post-Quantum+Cryptography+Efforts&amp;sa=X&amp;ved=2ahUKEwi9kp6i7pGOAxWm-DgGHa1OBFMQxccNegQINhAC&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TargetMode="External" Type="http://schemas.openxmlformats.org/officeDocument/2006/relationships/hyperlink"/><Relationship Id="rId7" Target="https://www.google.com/search?sca_esv=4b84b8dc141b1491&amp;cs=1&amp;sxsrf=AE3TifOODmNSsHupkKdAlraj2SNFSe_lUw%3A1751036228099&amp;q=quantum+key+distribution+%28QKD%29&amp;sa=X&amp;ved=2ahUKEwi9kp6i7pGOAxWm-DgGHa1OBFMQxccNegQIOBAB&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TargetMode="External" Type="http://schemas.openxmlformats.org/officeDocument/2006/relationships/hyperlink"/><Relationship Id="rId8" Target="https://www.google.com/search?sca_esv=4b84b8dc141b1491&amp;cs=1&amp;sxsrf=AE3TifOODmNSsHupkKdAlraj2SNFSe_lUw%3A1751036228099&amp;q=CNSS+Policy+15&amp;sa=X&amp;ved=2ahUKEwi9kp6i7pGOAxWm-DgGHa1OBFMQxccNegQIQBAB&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TargetMode="External" Type="http://schemas.openxmlformats.org/officeDocument/2006/relationships/hyperlink"/><Relationship Id="rId9" Target="https://www.google.com/search?sca_esv=4b84b8dc141b1491&amp;cs=1&amp;sxsrf=AE3TifOODmNSsHupkKdAlraj2SNFSe_lUw%3A1751036228099&amp;q=FAQ+for+the+Commercial+National+Security+Algorithm+%28CNSA%29+Suite+2.0&amp;sa=X&amp;ved=2ahUKEwi9kp6i7pGOAxWm-DgGHa1OBFMQxccNegQIQBAC&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google.com/search?sca_esv=6d0ad94c53cfdd66&amp;cs=1&amp;sxsrf=AE3TifPRvcvYbgWiBtjGzozMIyZ2aOK-kA%3A1751054305937&amp;q=FIPS+205&amp;sa=X&amp;ved=2ahUKEwj57ujOsZKOAxXK2TgGHYtNNI4QxccNegQIMh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google.com/search?sca_esv=6d0ad94c53cfdd66&amp;cs=1&amp;sxsrf=AE3TifPRvcvYbgWiBtjGzozMIyZ2aOK-kA%3A1751054305937&amp;q=National+Institute+of+Standards+and+Technology+%28NIST%29&amp;sa=X&amp;ved=2ahUKEwj57ujOsZKOAxXK2TgGHYtNNI4QxccNegQIHh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TargetMode="External" Type="http://schemas.openxmlformats.org/officeDocument/2006/relationships/hyperlink"/><Relationship Id="rId6" Target="https://www.google.com/search?sca_esv=6d0ad94c53cfdd66&amp;cs=1&amp;sxsrf=AE3TifPRvcvYbgWiBtjGzozMIyZ2aOK-kA%3A1751054305937&amp;q=ML-KEM&amp;sa=X&amp;ved=2ahUKEwj57ujOsZKOAxXK2TgGHYtNNI4QxccNegQILB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TargetMode="External" Type="http://schemas.openxmlformats.org/officeDocument/2006/relationships/hyperlink"/><Relationship Id="rId7" Target="https://www.google.com/search?sca_esv=6d0ad94c53cfdd66&amp;cs=1&amp;sxsrf=AE3TifPRvcvYbgWiBtjGzozMIyZ2aOK-kA%3A1751054305937&amp;q=ML-DSA&amp;sa=X&amp;ved=2ahUKEwj57ujOsZKOAxXK2TgGHYtNNI4QxccNegQILx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TargetMode="External" Type="http://schemas.openxmlformats.org/officeDocument/2006/relationships/hyperlink"/><Relationship Id="rId8" Target="https://www.google.com/search?sca_esv=6d0ad94c53cfdd66&amp;cs=1&amp;sxsrf=AE3TifPRvcvYbgWiBtjGzozMIyZ2aOK-kA%3A1751054305937&amp;q=FALCON&amp;sa=X&amp;ved=2ahUKEwj57ujOsZKOAxXK2TgGHYtNNI4QxccNegQILh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TargetMode="External" Type="http://schemas.openxmlformats.org/officeDocument/2006/relationships/hyperlink"/><Relationship Id="rId9" Target="https://www.google.com/search?sca_esv=6d0ad94c53cfdd66&amp;cs=1&amp;sxsrf=AE3TifPRvcvYbgWiBtjGzozMIyZ2aOK-kA%3A1751054305937&amp;q=SPHINCS%2B&amp;sa=X&amp;ved=2ahUKEwj57ujOsZKOAxXK2TgGHYtNNI4QxccNegQILR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TargetMode="External" Type="http://schemas.openxmlformats.org/officeDocument/2006/relationships/hyperlink"/></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embeddings/oleObject6.bin" Type="http://schemas.openxmlformats.org/officeDocument/2006/relationships/oleObjec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 Id="rId6" Target="../embeddings/oleObject7.bin" Type="http://schemas.openxmlformats.org/officeDocument/2006/relationships/oleObjec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www.paconsulting.com/insights/what-is-quantum-computing-performance-applications-evolution"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embeddings/oleObject1.bin" Type="http://schemas.openxmlformats.org/officeDocument/2006/relationships/oleObject"/><Relationship Id="rId7" Target="../media/image8.png" Type="http://schemas.openxmlformats.org/officeDocument/2006/relationships/image"/><Relationship Id="rId8" Target="https://www.google.com/search?cs=1&amp;sca_esv=7fa1b1456907b88d&amp;sxsrf=AE3TifMx1_7kBlFPGPAZXvyRfDvGekdy2Q%3A1750835489364&amp;q=gate-based+quantum+computing&amp;sa=X&amp;ved=2ahUKEwjO4P26goyOAxUT-DgGHeEhOJgQxccNegQICRAB&amp;mstk=AUtExfB7KIKwawLGu4qrOv5kmnzeWozbkQ62vNV_pCZLRUGGhNbBjavsVyVYSbRdB1tM8FQUNhWw3lwZxMyaRRKNO3en7quQ6OS4WvZKds2rBdhjy_AtLa8trQ3iQoL9lbRLq1CE6NsEvT_8y2EBwsDFisSKf7qINrpPS5loAXr4yEjxaWonjc02w39EB-LV5XzHZfysR1quR1qjzcjLShdlEJTeGRSa10b_pviyIKYOG7EBcKd5Eya_gehIeJJN4FaIv6H85wy2AyOyBYT2UOhW4qoP&amp;csui=3"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https://www.google.com/search?cs=1&amp;sca_esv=7fa1b1456907b88d&amp;sxsrf=AE3TifP3BY1zssZNIv1ZrHiIRTqsZNNUyQ%3A1750836662344&amp;q=Quantum+Gates&amp;sa=X&amp;ved=2ahUKEwjT457qhoyOAxW5zDgGHR_kA4UQxccNegQIEBAB&amp;mstk=AUtExfCsoWoMk0cyUgCox1PHPSHoDiSsstJOPTgd-maNL6i_fjK-RliICyqkoMjY3Isc2v5B4tZ5NmTKKjEqmzL96By0HTSra53NyHEH6WGteTLhiYzY9DjB-cp91bdRUKbbKXFhaypw0e_XGoxamby3_p-qKA9DWJPuvP06FGcHBltAwo4sV0Rh6A3SJwjRSM7m0ocfRjaOVNlsYgysjrAdNmuONA&amp;csui=3"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embeddings/oleObject2.bin" Type="http://schemas.openxmlformats.org/officeDocument/2006/relationships/oleObjec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754787" y="1167639"/>
            <a:ext cx="15322762" cy="8229600"/>
          </a:xfrm>
          <a:custGeom>
            <a:avLst/>
            <a:gdLst/>
            <a:ahLst/>
            <a:cxnLst/>
            <a:rect r="r" b="b" t="t" l="l"/>
            <a:pathLst>
              <a:path h="8229600" w="15322762">
                <a:moveTo>
                  <a:pt x="0" y="0"/>
                </a:moveTo>
                <a:lnTo>
                  <a:pt x="15322761" y="0"/>
                </a:lnTo>
                <a:lnTo>
                  <a:pt x="15322761" y="8229600"/>
                </a:lnTo>
                <a:lnTo>
                  <a:pt x="0" y="8229600"/>
                </a:lnTo>
                <a:lnTo>
                  <a:pt x="0" y="0"/>
                </a:lnTo>
                <a:close/>
              </a:path>
            </a:pathLst>
          </a:custGeom>
          <a:blipFill>
            <a:blip r:embed="rId2"/>
            <a:stretch>
              <a:fillRect l="0" t="0" r="0" b="0"/>
            </a:stretch>
          </a:blipFill>
        </p:spPr>
      </p:sp>
      <p:sp>
        <p:nvSpPr>
          <p:cNvPr name="TextBox 3" id="3"/>
          <p:cNvSpPr txBox="true"/>
          <p:nvPr/>
        </p:nvSpPr>
        <p:spPr>
          <a:xfrm rot="0">
            <a:off x="3341629" y="2365184"/>
            <a:ext cx="11604742" cy="3217883"/>
          </a:xfrm>
          <a:prstGeom prst="rect">
            <a:avLst/>
          </a:prstGeom>
        </p:spPr>
        <p:txBody>
          <a:bodyPr anchor="t" rtlCol="false" tIns="0" lIns="0" bIns="0" rIns="0">
            <a:spAutoFit/>
          </a:bodyPr>
          <a:lstStyle/>
          <a:p>
            <a:pPr algn="ctr">
              <a:lnSpc>
                <a:spcPts val="8694"/>
              </a:lnSpc>
            </a:pPr>
            <a:r>
              <a:rPr lang="en-US" sz="8360">
                <a:solidFill>
                  <a:srgbClr val="000000"/>
                </a:solidFill>
                <a:latin typeface="Sergio Trendy"/>
                <a:ea typeface="Sergio Trendy"/>
                <a:cs typeface="Sergio Trendy"/>
                <a:sym typeface="Sergio Trendy"/>
              </a:rPr>
              <a:t>Quantum Technologies in Defence </a:t>
            </a:r>
          </a:p>
        </p:txBody>
      </p:sp>
      <p:sp>
        <p:nvSpPr>
          <p:cNvPr name="TextBox 4" id="4"/>
          <p:cNvSpPr txBox="true"/>
          <p:nvPr/>
        </p:nvSpPr>
        <p:spPr>
          <a:xfrm rot="0">
            <a:off x="6255603" y="6151404"/>
            <a:ext cx="5776793" cy="570865"/>
          </a:xfrm>
          <a:prstGeom prst="rect">
            <a:avLst/>
          </a:prstGeom>
        </p:spPr>
        <p:txBody>
          <a:bodyPr anchor="t" rtlCol="false" tIns="0" lIns="0" bIns="0" rIns="0">
            <a:spAutoFit/>
          </a:bodyPr>
          <a:lstStyle/>
          <a:p>
            <a:pPr algn="ctr">
              <a:lnSpc>
                <a:spcPts val="4759"/>
              </a:lnSpc>
            </a:pPr>
            <a:r>
              <a:rPr lang="en-US" sz="3399">
                <a:solidFill>
                  <a:srgbClr val="000000"/>
                </a:solidFill>
                <a:latin typeface="Hobo"/>
                <a:ea typeface="Hobo"/>
                <a:cs typeface="Hobo"/>
                <a:sym typeface="Hobo"/>
              </a:rPr>
              <a:t>Presented by Sumukhi Tripathi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933612" y="1021892"/>
            <a:ext cx="20791417" cy="11166723"/>
          </a:xfrm>
          <a:custGeom>
            <a:avLst/>
            <a:gdLst/>
            <a:ahLst/>
            <a:cxnLst/>
            <a:rect r="r" b="b" t="t" l="l"/>
            <a:pathLst>
              <a:path h="11166723" w="20791417">
                <a:moveTo>
                  <a:pt x="0" y="0"/>
                </a:moveTo>
                <a:lnTo>
                  <a:pt x="20791417" y="0"/>
                </a:lnTo>
                <a:lnTo>
                  <a:pt x="20791417" y="11166723"/>
                </a:lnTo>
                <a:lnTo>
                  <a:pt x="0" y="11166723"/>
                </a:lnTo>
                <a:lnTo>
                  <a:pt x="0" y="0"/>
                </a:lnTo>
                <a:close/>
              </a:path>
            </a:pathLst>
          </a:custGeom>
          <a:blipFill>
            <a:blip r:embed="rId2"/>
            <a:stretch>
              <a:fillRect l="0" t="0" r="0" b="0"/>
            </a:stretch>
          </a:blipFill>
        </p:spPr>
      </p:sp>
      <p:sp>
        <p:nvSpPr>
          <p:cNvPr name="Freeform 3" id="3"/>
          <p:cNvSpPr/>
          <p:nvPr/>
        </p:nvSpPr>
        <p:spPr>
          <a:xfrm flipH="false" flipV="false" rot="0">
            <a:off x="6176841" y="176492"/>
            <a:ext cx="5934317" cy="2028458"/>
          </a:xfrm>
          <a:custGeom>
            <a:avLst/>
            <a:gdLst/>
            <a:ahLst/>
            <a:cxnLst/>
            <a:rect r="r" b="b" t="t" l="l"/>
            <a:pathLst>
              <a:path h="2028458" w="5934317">
                <a:moveTo>
                  <a:pt x="0" y="0"/>
                </a:moveTo>
                <a:lnTo>
                  <a:pt x="5934318" y="0"/>
                </a:lnTo>
                <a:lnTo>
                  <a:pt x="5934318" y="2028458"/>
                </a:lnTo>
                <a:lnTo>
                  <a:pt x="0" y="2028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215571" y="165330"/>
            <a:ext cx="3856858" cy="1811020"/>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Quantum AI in warfare</a:t>
            </a:r>
          </a:p>
        </p:txBody>
      </p:sp>
      <p:sp>
        <p:nvSpPr>
          <p:cNvPr name="TextBox 5" id="5"/>
          <p:cNvSpPr txBox="true"/>
          <p:nvPr/>
        </p:nvSpPr>
        <p:spPr>
          <a:xfrm rot="0">
            <a:off x="390044" y="2414500"/>
            <a:ext cx="17507913" cy="1783699"/>
          </a:xfrm>
          <a:prstGeom prst="rect">
            <a:avLst/>
          </a:prstGeom>
        </p:spPr>
        <p:txBody>
          <a:bodyPr anchor="t" rtlCol="false" tIns="0" lIns="0" bIns="0" rIns="0">
            <a:spAutoFit/>
          </a:bodyPr>
          <a:lstStyle/>
          <a:p>
            <a:pPr algn="l">
              <a:lnSpc>
                <a:spcPts val="3535"/>
              </a:lnSpc>
            </a:pPr>
            <a:r>
              <a:rPr lang="en-US" sz="2525" u="sng">
                <a:solidFill>
                  <a:srgbClr val="000000"/>
                </a:solidFill>
                <a:latin typeface="Canva Sans"/>
                <a:ea typeface="Canva Sans"/>
                <a:cs typeface="Canva Sans"/>
                <a:sym typeface="Canva Sans"/>
              </a:rPr>
              <a:t>Quantum AI</a:t>
            </a:r>
            <a:r>
              <a:rPr lang="en-US" sz="2525">
                <a:solidFill>
                  <a:srgbClr val="000000"/>
                </a:solidFill>
                <a:latin typeface="Canva Sans"/>
                <a:ea typeface="Canva Sans"/>
                <a:cs typeface="Canva Sans"/>
                <a:sym typeface="Canva Sans"/>
              </a:rPr>
              <a:t> in warfare refers to the application of quantum computing and artificial intelligence to enhance military capabilities, potentially revolutionizing various aspects of </a:t>
            </a:r>
            <a:r>
              <a:rPr lang="en-US" sz="2525" u="sng">
                <a:solidFill>
                  <a:srgbClr val="000000"/>
                </a:solidFill>
                <a:latin typeface="Canva Sans"/>
                <a:ea typeface="Canva Sans"/>
                <a:cs typeface="Canva Sans"/>
                <a:sym typeface="Canva Sans"/>
              </a:rPr>
              <a:t>combat and national security</a:t>
            </a:r>
            <a:r>
              <a:rPr lang="en-US" sz="2525">
                <a:solidFill>
                  <a:srgbClr val="000000"/>
                </a:solidFill>
                <a:latin typeface="Canva Sans"/>
                <a:ea typeface="Canva Sans"/>
                <a:cs typeface="Canva Sans"/>
                <a:sym typeface="Canva Sans"/>
              </a:rPr>
              <a:t>. This includes improving intelligence gathering, secure communication, </a:t>
            </a:r>
            <a:r>
              <a:rPr lang="en-US" sz="2525">
                <a:solidFill>
                  <a:srgbClr val="000000"/>
                </a:solidFill>
                <a:latin typeface="Canva Sans"/>
                <a:ea typeface="Canva Sans"/>
                <a:cs typeface="Canva Sans"/>
                <a:sym typeface="Canva Sans"/>
                <a:hlinkClick r:id="rId5" tooltip="https://www.google.com/search?sca_esv=a6ef9aef1dff0d8e&amp;cs=1&amp;sxsrf=AE3TifPpPpsL4M3ZLENMqarTIpOdq-1quQ%3A1750955442649&amp;q=autonomous+weapon+systems&amp;sa=X&amp;ved=2ahUKEwj28JKpwY-OAxWsUGwGHcZDK3cQxccNegQIBBAB&amp;mstk=AUtExfDMJMxMRzm92hB2qn1WTivScO15L6Lsbx3Pz_R8h1guWpfg985Em4GnGO32rr9THG-k2qryMXDBbXJJ7cSFF3pNu2IQF6HTQgx5S4WqnCyaLTGwx5v1ys0DoT354B8CWLmDuK-GR4O7MqO4P8mcYRkgEGPBKhaCcAbfvjSzUkY9CiE&amp;csui=3"/>
              </a:rPr>
              <a:t>autonomous weapon systems</a:t>
            </a:r>
            <a:r>
              <a:rPr lang="en-US" sz="2525">
                <a:solidFill>
                  <a:srgbClr val="000000"/>
                </a:solidFill>
                <a:latin typeface="Canva Sans"/>
                <a:ea typeface="Canva Sans"/>
                <a:cs typeface="Canva Sans"/>
                <a:sym typeface="Canva Sans"/>
              </a:rPr>
              <a:t>, and decision-making processes.</a:t>
            </a:r>
          </a:p>
        </p:txBody>
      </p:sp>
      <p:sp>
        <p:nvSpPr>
          <p:cNvPr name="TextBox 6" id="6"/>
          <p:cNvSpPr txBox="true"/>
          <p:nvPr/>
        </p:nvSpPr>
        <p:spPr>
          <a:xfrm rot="0">
            <a:off x="709372" y="5166546"/>
            <a:ext cx="16869256" cy="4928918"/>
          </a:xfrm>
          <a:prstGeom prst="rect">
            <a:avLst/>
          </a:prstGeom>
        </p:spPr>
        <p:txBody>
          <a:bodyPr anchor="t" rtlCol="false" tIns="0" lIns="0" bIns="0" rIns="0">
            <a:spAutoFit/>
          </a:bodyPr>
          <a:lstStyle/>
          <a:p>
            <a:pPr algn="l" marL="609507" indent="-304753" lvl="1">
              <a:lnSpc>
                <a:spcPts val="3952"/>
              </a:lnSpc>
              <a:buFont typeface="Arial"/>
              <a:buChar char="•"/>
            </a:pPr>
            <a:r>
              <a:rPr lang="en-US" b="true" sz="2823">
                <a:solidFill>
                  <a:srgbClr val="000000"/>
                </a:solidFill>
                <a:latin typeface="Canva Sans Bold"/>
                <a:ea typeface="Canva Sans Bold"/>
                <a:cs typeface="Canva Sans Bold"/>
                <a:sym typeface="Canva Sans Bold"/>
              </a:rPr>
              <a:t>ISR:</a:t>
            </a:r>
            <a:r>
              <a:rPr lang="en-US" sz="2823">
                <a:solidFill>
                  <a:srgbClr val="000000"/>
                </a:solidFill>
                <a:latin typeface="Canva Sans"/>
                <a:ea typeface="Canva Sans"/>
                <a:cs typeface="Canva Sans"/>
                <a:sym typeface="Canva Sans"/>
              </a:rPr>
              <a:t> Quantum AI can analyze vast amounts of data from various </a:t>
            </a:r>
            <a:r>
              <a:rPr lang="en-US" sz="2823" u="sng">
                <a:solidFill>
                  <a:srgbClr val="000000"/>
                </a:solidFill>
                <a:latin typeface="Canva Sans"/>
                <a:ea typeface="Canva Sans"/>
                <a:cs typeface="Canva Sans"/>
                <a:sym typeface="Canva Sans"/>
              </a:rPr>
              <a:t>sensors</a:t>
            </a:r>
            <a:r>
              <a:rPr lang="en-US" sz="2823" u="none">
                <a:solidFill>
                  <a:srgbClr val="000000"/>
                </a:solidFill>
                <a:latin typeface="Canva Sans"/>
                <a:ea typeface="Canva Sans"/>
                <a:cs typeface="Canva Sans"/>
                <a:sym typeface="Canva Sans"/>
              </a:rPr>
              <a:t> </a:t>
            </a:r>
            <a:r>
              <a:rPr lang="en-US" sz="2823">
                <a:solidFill>
                  <a:srgbClr val="000000"/>
                </a:solidFill>
                <a:latin typeface="Canva Sans"/>
                <a:ea typeface="Canva Sans"/>
                <a:cs typeface="Canva Sans"/>
                <a:sym typeface="Canva Sans"/>
              </a:rPr>
              <a:t>(s</a:t>
            </a:r>
            <a:r>
              <a:rPr lang="en-US" sz="2823" u="none">
                <a:solidFill>
                  <a:srgbClr val="000000"/>
                </a:solidFill>
                <a:latin typeface="Canva Sans"/>
                <a:ea typeface="Canva Sans"/>
                <a:cs typeface="Canva Sans"/>
                <a:sym typeface="Canva Sans"/>
              </a:rPr>
              <a:t>at</a:t>
            </a:r>
            <a:r>
              <a:rPr lang="en-US" sz="2823">
                <a:solidFill>
                  <a:srgbClr val="000000"/>
                </a:solidFill>
                <a:latin typeface="Canva Sans"/>
                <a:ea typeface="Canva Sans"/>
                <a:cs typeface="Canva Sans"/>
                <a:sym typeface="Canva Sans"/>
              </a:rPr>
              <a:t>ell</a:t>
            </a:r>
            <a:r>
              <a:rPr lang="en-US" sz="2823" u="none">
                <a:solidFill>
                  <a:srgbClr val="000000"/>
                </a:solidFill>
                <a:latin typeface="Canva Sans"/>
                <a:ea typeface="Canva Sans"/>
                <a:cs typeface="Canva Sans"/>
                <a:sym typeface="Canva Sans"/>
              </a:rPr>
              <a:t>i</a:t>
            </a:r>
            <a:r>
              <a:rPr lang="en-US" sz="2823">
                <a:solidFill>
                  <a:srgbClr val="000000"/>
                </a:solidFill>
                <a:latin typeface="Canva Sans"/>
                <a:ea typeface="Canva Sans"/>
                <a:cs typeface="Canva Sans"/>
                <a:sym typeface="Canva Sans"/>
              </a:rPr>
              <a:t>tes, dr</a:t>
            </a:r>
            <a:r>
              <a:rPr lang="en-US" sz="2823" u="none">
                <a:solidFill>
                  <a:srgbClr val="000000"/>
                </a:solidFill>
                <a:latin typeface="Canva Sans"/>
                <a:ea typeface="Canva Sans"/>
                <a:cs typeface="Canva Sans"/>
                <a:sym typeface="Canva Sans"/>
              </a:rPr>
              <a:t>on</a:t>
            </a:r>
            <a:r>
              <a:rPr lang="en-US" sz="2823">
                <a:solidFill>
                  <a:srgbClr val="000000"/>
                </a:solidFill>
                <a:latin typeface="Canva Sans"/>
                <a:ea typeface="Canva Sans"/>
                <a:cs typeface="Canva Sans"/>
                <a:sym typeface="Canva Sans"/>
              </a:rPr>
              <a:t>e</a:t>
            </a:r>
            <a:r>
              <a:rPr lang="en-US" sz="2823" u="none">
                <a:solidFill>
                  <a:srgbClr val="000000"/>
                </a:solidFill>
                <a:latin typeface="Canva Sans"/>
                <a:ea typeface="Canva Sans"/>
                <a:cs typeface="Canva Sans"/>
                <a:sym typeface="Canva Sans"/>
              </a:rPr>
              <a:t>s, </a:t>
            </a:r>
            <a:r>
              <a:rPr lang="en-US" sz="2823">
                <a:solidFill>
                  <a:srgbClr val="000000"/>
                </a:solidFill>
                <a:latin typeface="Canva Sans"/>
                <a:ea typeface="Canva Sans"/>
                <a:cs typeface="Canva Sans"/>
                <a:sym typeface="Canva Sans"/>
              </a:rPr>
              <a:t>ground-</a:t>
            </a:r>
            <a:r>
              <a:rPr lang="en-US" sz="2823" u="none">
                <a:solidFill>
                  <a:srgbClr val="000000"/>
                </a:solidFill>
                <a:latin typeface="Canva Sans"/>
                <a:ea typeface="Canva Sans"/>
                <a:cs typeface="Canva Sans"/>
                <a:sym typeface="Canva Sans"/>
              </a:rPr>
              <a:t>ba</a:t>
            </a:r>
            <a:r>
              <a:rPr lang="en-US" sz="2823">
                <a:solidFill>
                  <a:srgbClr val="000000"/>
                </a:solidFill>
                <a:latin typeface="Canva Sans"/>
                <a:ea typeface="Canva Sans"/>
                <a:cs typeface="Canva Sans"/>
                <a:sym typeface="Canva Sans"/>
              </a:rPr>
              <a:t>sed sys</a:t>
            </a:r>
            <a:r>
              <a:rPr lang="en-US" sz="2823" u="none">
                <a:solidFill>
                  <a:srgbClr val="000000"/>
                </a:solidFill>
                <a:latin typeface="Canva Sans"/>
                <a:ea typeface="Canva Sans"/>
                <a:cs typeface="Canva Sans"/>
                <a:sym typeface="Canva Sans"/>
              </a:rPr>
              <a:t>te</a:t>
            </a:r>
            <a:r>
              <a:rPr lang="en-US" sz="2823">
                <a:solidFill>
                  <a:srgbClr val="000000"/>
                </a:solidFill>
                <a:latin typeface="Canva Sans"/>
                <a:ea typeface="Canva Sans"/>
                <a:cs typeface="Canva Sans"/>
                <a:sym typeface="Canva Sans"/>
              </a:rPr>
              <a:t>ms) to </a:t>
            </a:r>
            <a:r>
              <a:rPr lang="en-US" sz="2823" u="none">
                <a:solidFill>
                  <a:srgbClr val="000000"/>
                </a:solidFill>
                <a:latin typeface="Canva Sans"/>
                <a:ea typeface="Canva Sans"/>
                <a:cs typeface="Canva Sans"/>
                <a:sym typeface="Canva Sans"/>
              </a:rPr>
              <a:t>iden</a:t>
            </a:r>
            <a:r>
              <a:rPr lang="en-US" sz="2823">
                <a:solidFill>
                  <a:srgbClr val="000000"/>
                </a:solidFill>
                <a:latin typeface="Canva Sans"/>
                <a:ea typeface="Canva Sans"/>
                <a:cs typeface="Canva Sans"/>
                <a:sym typeface="Canva Sans"/>
              </a:rPr>
              <a:t>t</a:t>
            </a:r>
            <a:r>
              <a:rPr lang="en-US" sz="2823" u="none">
                <a:solidFill>
                  <a:srgbClr val="000000"/>
                </a:solidFill>
                <a:latin typeface="Canva Sans"/>
                <a:ea typeface="Canva Sans"/>
                <a:cs typeface="Canva Sans"/>
                <a:sym typeface="Canva Sans"/>
              </a:rPr>
              <a:t>i</a:t>
            </a:r>
            <a:r>
              <a:rPr lang="en-US" sz="2823">
                <a:solidFill>
                  <a:srgbClr val="000000"/>
                </a:solidFill>
                <a:latin typeface="Canva Sans"/>
                <a:ea typeface="Canva Sans"/>
                <a:cs typeface="Canva Sans"/>
                <a:sym typeface="Canva Sans"/>
              </a:rPr>
              <a:t>fy ta</a:t>
            </a:r>
            <a:r>
              <a:rPr lang="en-US" sz="2823" u="none">
                <a:solidFill>
                  <a:srgbClr val="000000"/>
                </a:solidFill>
                <a:latin typeface="Canva Sans"/>
                <a:ea typeface="Canva Sans"/>
                <a:cs typeface="Canva Sans"/>
                <a:sym typeface="Canva Sans"/>
              </a:rPr>
              <a:t>r</a:t>
            </a:r>
            <a:r>
              <a:rPr lang="en-US" sz="2823">
                <a:solidFill>
                  <a:srgbClr val="000000"/>
                </a:solidFill>
                <a:latin typeface="Canva Sans"/>
                <a:ea typeface="Canva Sans"/>
                <a:cs typeface="Canva Sans"/>
                <a:sym typeface="Canva Sans"/>
              </a:rPr>
              <a:t>g</a:t>
            </a:r>
            <a:r>
              <a:rPr lang="en-US" sz="2823" u="none">
                <a:solidFill>
                  <a:srgbClr val="000000"/>
                </a:solidFill>
                <a:latin typeface="Canva Sans"/>
                <a:ea typeface="Canva Sans"/>
                <a:cs typeface="Canva Sans"/>
                <a:sym typeface="Canva Sans"/>
              </a:rPr>
              <a:t>ets,</a:t>
            </a:r>
            <a:r>
              <a:rPr lang="en-US" sz="2823">
                <a:solidFill>
                  <a:srgbClr val="000000"/>
                </a:solidFill>
                <a:latin typeface="Canva Sans"/>
                <a:ea typeface="Canva Sans"/>
                <a:cs typeface="Canva Sans"/>
                <a:sym typeface="Canva Sans"/>
              </a:rPr>
              <a:t> assess threats, and pr</a:t>
            </a:r>
            <a:r>
              <a:rPr lang="en-US" sz="2823" u="none">
                <a:solidFill>
                  <a:srgbClr val="000000"/>
                </a:solidFill>
                <a:latin typeface="Canva Sans"/>
                <a:ea typeface="Canva Sans"/>
                <a:cs typeface="Canva Sans"/>
                <a:sym typeface="Canva Sans"/>
              </a:rPr>
              <a:t>o</a:t>
            </a:r>
            <a:r>
              <a:rPr lang="en-US" sz="2823">
                <a:solidFill>
                  <a:srgbClr val="000000"/>
                </a:solidFill>
                <a:latin typeface="Canva Sans"/>
                <a:ea typeface="Canva Sans"/>
                <a:cs typeface="Canva Sans"/>
                <a:sym typeface="Canva Sans"/>
              </a:rPr>
              <a:t>vide re</a:t>
            </a:r>
            <a:r>
              <a:rPr lang="en-US" sz="2823" u="none">
                <a:solidFill>
                  <a:srgbClr val="000000"/>
                </a:solidFill>
                <a:latin typeface="Canva Sans"/>
                <a:ea typeface="Canva Sans"/>
                <a:cs typeface="Canva Sans"/>
                <a:sym typeface="Canva Sans"/>
              </a:rPr>
              <a:t>al</a:t>
            </a:r>
            <a:r>
              <a:rPr lang="en-US" sz="2823">
                <a:solidFill>
                  <a:srgbClr val="000000"/>
                </a:solidFill>
                <a:latin typeface="Canva Sans"/>
                <a:ea typeface="Canva Sans"/>
                <a:cs typeface="Canva Sans"/>
                <a:sym typeface="Canva Sans"/>
              </a:rPr>
              <a:t>-time</a:t>
            </a:r>
            <a:r>
              <a:rPr lang="en-US" sz="2823" u="none">
                <a:solidFill>
                  <a:srgbClr val="000000"/>
                </a:solidFill>
                <a:latin typeface="Canva Sans"/>
                <a:ea typeface="Canva Sans"/>
                <a:cs typeface="Canva Sans"/>
                <a:sym typeface="Canva Sans"/>
              </a:rPr>
              <a:t> </a:t>
            </a:r>
            <a:r>
              <a:rPr lang="en-US" sz="2823">
                <a:solidFill>
                  <a:srgbClr val="000000"/>
                </a:solidFill>
                <a:latin typeface="Canva Sans"/>
                <a:ea typeface="Canva Sans"/>
                <a:cs typeface="Canva Sans"/>
                <a:sym typeface="Canva Sans"/>
              </a:rPr>
              <a:t>s</a:t>
            </a:r>
            <a:r>
              <a:rPr lang="en-US" sz="2823" u="none">
                <a:solidFill>
                  <a:srgbClr val="000000"/>
                </a:solidFill>
                <a:latin typeface="Canva Sans"/>
                <a:ea typeface="Canva Sans"/>
                <a:cs typeface="Canva Sans"/>
                <a:sym typeface="Canva Sans"/>
              </a:rPr>
              <a:t>i</a:t>
            </a:r>
            <a:r>
              <a:rPr lang="en-US" sz="2823">
                <a:solidFill>
                  <a:srgbClr val="000000"/>
                </a:solidFill>
                <a:latin typeface="Canva Sans"/>
                <a:ea typeface="Canva Sans"/>
                <a:cs typeface="Canva Sans"/>
                <a:sym typeface="Canva Sans"/>
              </a:rPr>
              <a:t>tu</a:t>
            </a:r>
            <a:r>
              <a:rPr lang="en-US" sz="2823" u="none">
                <a:solidFill>
                  <a:srgbClr val="000000"/>
                </a:solidFill>
                <a:latin typeface="Canva Sans"/>
                <a:ea typeface="Canva Sans"/>
                <a:cs typeface="Canva Sans"/>
                <a:sym typeface="Canva Sans"/>
              </a:rPr>
              <a:t>at</a:t>
            </a:r>
            <a:r>
              <a:rPr lang="en-US" sz="2823">
                <a:solidFill>
                  <a:srgbClr val="000000"/>
                </a:solidFill>
                <a:latin typeface="Canva Sans"/>
                <a:ea typeface="Canva Sans"/>
                <a:cs typeface="Canva Sans"/>
                <a:sym typeface="Canva Sans"/>
              </a:rPr>
              <a:t>ional</a:t>
            </a:r>
            <a:r>
              <a:rPr lang="en-US" sz="2823" u="none">
                <a:solidFill>
                  <a:srgbClr val="000000"/>
                </a:solidFill>
                <a:latin typeface="Canva Sans"/>
                <a:ea typeface="Canva Sans"/>
                <a:cs typeface="Canva Sans"/>
                <a:sym typeface="Canva Sans"/>
              </a:rPr>
              <a:t> a</a:t>
            </a:r>
            <a:r>
              <a:rPr lang="en-US" sz="2823">
                <a:solidFill>
                  <a:srgbClr val="000000"/>
                </a:solidFill>
                <a:latin typeface="Canva Sans"/>
                <a:ea typeface="Canva Sans"/>
                <a:cs typeface="Canva Sans"/>
                <a:sym typeface="Canva Sans"/>
              </a:rPr>
              <a:t>wa</a:t>
            </a:r>
            <a:r>
              <a:rPr lang="en-US" sz="2823" u="none">
                <a:solidFill>
                  <a:srgbClr val="000000"/>
                </a:solidFill>
                <a:latin typeface="Canva Sans"/>
                <a:ea typeface="Canva Sans"/>
                <a:cs typeface="Canva Sans"/>
                <a:sym typeface="Canva Sans"/>
              </a:rPr>
              <a:t>r</a:t>
            </a:r>
            <a:r>
              <a:rPr lang="en-US" sz="2823">
                <a:solidFill>
                  <a:srgbClr val="000000"/>
                </a:solidFill>
                <a:latin typeface="Canva Sans"/>
                <a:ea typeface="Canva Sans"/>
                <a:cs typeface="Canva Sans"/>
                <a:sym typeface="Canva Sans"/>
              </a:rPr>
              <a:t>e</a:t>
            </a:r>
            <a:r>
              <a:rPr lang="en-US" sz="2823" u="none">
                <a:solidFill>
                  <a:srgbClr val="000000"/>
                </a:solidFill>
                <a:latin typeface="Canva Sans"/>
                <a:ea typeface="Canva Sans"/>
                <a:cs typeface="Canva Sans"/>
                <a:sym typeface="Canva Sans"/>
              </a:rPr>
              <a:t>n</a:t>
            </a:r>
            <a:r>
              <a:rPr lang="en-US" sz="2823">
                <a:solidFill>
                  <a:srgbClr val="000000"/>
                </a:solidFill>
                <a:latin typeface="Canva Sans"/>
                <a:ea typeface="Canva Sans"/>
                <a:cs typeface="Canva Sans"/>
                <a:sym typeface="Canva Sans"/>
              </a:rPr>
              <a:t>e</a:t>
            </a:r>
            <a:r>
              <a:rPr lang="en-US" sz="2823" u="none">
                <a:solidFill>
                  <a:srgbClr val="000000"/>
                </a:solidFill>
                <a:latin typeface="Canva Sans"/>
                <a:ea typeface="Canva Sans"/>
                <a:cs typeface="Canva Sans"/>
                <a:sym typeface="Canva Sans"/>
              </a:rPr>
              <a:t>s</a:t>
            </a:r>
            <a:r>
              <a:rPr lang="en-US" sz="2823">
                <a:solidFill>
                  <a:srgbClr val="000000"/>
                </a:solidFill>
                <a:latin typeface="Canva Sans"/>
                <a:ea typeface="Canva Sans"/>
                <a:cs typeface="Canva Sans"/>
                <a:sym typeface="Canva Sans"/>
              </a:rPr>
              <a:t>s. </a:t>
            </a:r>
          </a:p>
          <a:p>
            <a:pPr algn="l" marL="609507" indent="-304753" lvl="1">
              <a:lnSpc>
                <a:spcPts val="3952"/>
              </a:lnSpc>
              <a:buFont typeface="Arial"/>
              <a:buChar char="•"/>
            </a:pPr>
            <a:r>
              <a:rPr lang="en-US" b="true" sz="2823">
                <a:solidFill>
                  <a:srgbClr val="000000"/>
                </a:solidFill>
                <a:latin typeface="Canva Sans Bold"/>
                <a:ea typeface="Canva Sans Bold"/>
                <a:cs typeface="Canva Sans Bold"/>
                <a:sym typeface="Canva Sans Bold"/>
              </a:rPr>
              <a:t>Electronic Warfare:</a:t>
            </a:r>
            <a:r>
              <a:rPr lang="en-US" sz="2823">
                <a:solidFill>
                  <a:srgbClr val="000000"/>
                </a:solidFill>
                <a:latin typeface="Canva Sans"/>
                <a:ea typeface="Canva Sans"/>
                <a:cs typeface="Canva Sans"/>
                <a:sym typeface="Canva Sans"/>
              </a:rPr>
              <a:t> Quantum </a:t>
            </a:r>
            <a:r>
              <a:rPr lang="en-US" sz="2823" u="sng">
                <a:solidFill>
                  <a:srgbClr val="000000"/>
                </a:solidFill>
                <a:latin typeface="Canva Sans"/>
                <a:ea typeface="Canva Sans"/>
                <a:cs typeface="Canva Sans"/>
                <a:sym typeface="Canva Sans"/>
              </a:rPr>
              <a:t>algorithms</a:t>
            </a:r>
            <a:r>
              <a:rPr lang="en-US" sz="2823">
                <a:solidFill>
                  <a:srgbClr val="000000"/>
                </a:solidFill>
                <a:latin typeface="Canva Sans"/>
                <a:ea typeface="Canva Sans"/>
                <a:cs typeface="Canva Sans"/>
                <a:sym typeface="Canva Sans"/>
              </a:rPr>
              <a:t> can be used to evaluate scenarios, optimize resource deployment, and develop </a:t>
            </a:r>
            <a:r>
              <a:rPr lang="en-US" sz="2823" u="sng">
                <a:solidFill>
                  <a:srgbClr val="000000"/>
                </a:solidFill>
                <a:latin typeface="Canva Sans"/>
                <a:ea typeface="Canva Sans"/>
                <a:cs typeface="Canva Sans"/>
                <a:sym typeface="Canva Sans"/>
              </a:rPr>
              <a:t>defensive strategies</a:t>
            </a:r>
            <a:r>
              <a:rPr lang="en-US" sz="2823">
                <a:solidFill>
                  <a:srgbClr val="000000"/>
                </a:solidFill>
                <a:latin typeface="Canva Sans"/>
                <a:ea typeface="Canva Sans"/>
                <a:cs typeface="Canva Sans"/>
                <a:sym typeface="Canva Sans"/>
              </a:rPr>
              <a:t> in complex electronic warfare environments. </a:t>
            </a:r>
          </a:p>
          <a:p>
            <a:pPr algn="l" marL="609507" indent="-304753" lvl="1">
              <a:lnSpc>
                <a:spcPts val="3952"/>
              </a:lnSpc>
              <a:buFont typeface="Arial"/>
              <a:buChar char="•"/>
            </a:pPr>
            <a:r>
              <a:rPr lang="en-US" b="true" sz="2823">
                <a:solidFill>
                  <a:srgbClr val="000000"/>
                </a:solidFill>
                <a:latin typeface="Canva Sans Bold"/>
                <a:ea typeface="Canva Sans Bold"/>
                <a:cs typeface="Canva Sans Bold"/>
                <a:sym typeface="Canva Sans Bold"/>
              </a:rPr>
              <a:t>Logistics:</a:t>
            </a:r>
            <a:r>
              <a:rPr lang="en-US" sz="2823">
                <a:solidFill>
                  <a:srgbClr val="000000"/>
                </a:solidFill>
                <a:latin typeface="Canva Sans"/>
                <a:ea typeface="Canva Sans"/>
                <a:cs typeface="Canva Sans"/>
                <a:sym typeface="Canva Sans"/>
              </a:rPr>
              <a:t> Quantum optimization algorithms can help manage resources, plan troop movements, and optimize </a:t>
            </a:r>
            <a:r>
              <a:rPr lang="en-US" sz="2823" u="sng">
                <a:solidFill>
                  <a:srgbClr val="000000"/>
                </a:solidFill>
                <a:latin typeface="Canva Sans"/>
                <a:ea typeface="Canva Sans"/>
                <a:cs typeface="Canva Sans"/>
                <a:sym typeface="Canva Sans"/>
              </a:rPr>
              <a:t>supply chains</a:t>
            </a:r>
            <a:r>
              <a:rPr lang="en-US" sz="2823">
                <a:solidFill>
                  <a:srgbClr val="000000"/>
                </a:solidFill>
                <a:latin typeface="Canva Sans"/>
                <a:ea typeface="Canva Sans"/>
                <a:cs typeface="Canva Sans"/>
                <a:sym typeface="Canva Sans"/>
              </a:rPr>
              <a:t> in dynamic and challenging battlefield conditions. </a:t>
            </a:r>
          </a:p>
          <a:p>
            <a:pPr algn="l" marL="609507" indent="-304753" lvl="1">
              <a:lnSpc>
                <a:spcPts val="3952"/>
              </a:lnSpc>
              <a:buFont typeface="Arial"/>
              <a:buChar char="•"/>
            </a:pPr>
            <a:r>
              <a:rPr lang="en-US" b="true" sz="2823">
                <a:solidFill>
                  <a:srgbClr val="000000"/>
                </a:solidFill>
                <a:latin typeface="Canva Sans Bold"/>
                <a:ea typeface="Canva Sans Bold"/>
                <a:cs typeface="Canva Sans Bold"/>
                <a:sym typeface="Canva Sans Bold"/>
              </a:rPr>
              <a:t>Cybersecurity:</a:t>
            </a:r>
            <a:r>
              <a:rPr lang="en-US" sz="2823">
                <a:solidFill>
                  <a:srgbClr val="000000"/>
                </a:solidFill>
                <a:latin typeface="Canva Sans"/>
                <a:ea typeface="Canva Sans"/>
                <a:cs typeface="Canva Sans"/>
                <a:sym typeface="Canva Sans"/>
              </a:rPr>
              <a:t> Quantum AI can be used to strengthen cybersecurity defenses by improving </a:t>
            </a:r>
            <a:r>
              <a:rPr lang="en-US" sz="2823" u="sng">
                <a:solidFill>
                  <a:srgbClr val="000000"/>
                </a:solidFill>
                <a:latin typeface="Canva Sans"/>
                <a:ea typeface="Canva Sans"/>
                <a:cs typeface="Canva Sans"/>
                <a:sym typeface="Canva Sans"/>
              </a:rPr>
              <a:t>intrusion detection</a:t>
            </a:r>
            <a:r>
              <a:rPr lang="en-US" sz="2823">
                <a:solidFill>
                  <a:srgbClr val="000000"/>
                </a:solidFill>
                <a:latin typeface="Canva Sans"/>
                <a:ea typeface="Canva Sans"/>
                <a:cs typeface="Canva Sans"/>
                <a:sym typeface="Canva Sans"/>
              </a:rPr>
              <a:t>, </a:t>
            </a:r>
            <a:r>
              <a:rPr lang="en-US" sz="2823" u="sng">
                <a:solidFill>
                  <a:srgbClr val="000000"/>
                </a:solidFill>
                <a:latin typeface="Canva Sans"/>
                <a:ea typeface="Canva Sans"/>
                <a:cs typeface="Canva Sans"/>
                <a:sym typeface="Canva Sans"/>
              </a:rPr>
              <a:t>vulnerability management</a:t>
            </a:r>
            <a:r>
              <a:rPr lang="en-US" sz="2823">
                <a:solidFill>
                  <a:srgbClr val="000000"/>
                </a:solidFill>
                <a:latin typeface="Canva Sans"/>
                <a:ea typeface="Canva Sans"/>
                <a:cs typeface="Canva Sans"/>
                <a:sym typeface="Canva Sans"/>
              </a:rPr>
              <a:t>, and response to cyber attacks. </a:t>
            </a:r>
          </a:p>
          <a:p>
            <a:pPr algn="l">
              <a:lnSpc>
                <a:spcPts val="3952"/>
              </a:lnSpc>
            </a:pPr>
          </a:p>
        </p:txBody>
      </p:sp>
      <p:sp>
        <p:nvSpPr>
          <p:cNvPr name="Freeform 7" id="7"/>
          <p:cNvSpPr/>
          <p:nvPr/>
        </p:nvSpPr>
        <p:spPr>
          <a:xfrm flipH="false" flipV="false" rot="0">
            <a:off x="7003026" y="3750524"/>
            <a:ext cx="4281948" cy="1463648"/>
          </a:xfrm>
          <a:custGeom>
            <a:avLst/>
            <a:gdLst/>
            <a:ahLst/>
            <a:cxnLst/>
            <a:rect r="r" b="b" t="t" l="l"/>
            <a:pathLst>
              <a:path h="1463648" w="4281948">
                <a:moveTo>
                  <a:pt x="0" y="0"/>
                </a:moveTo>
                <a:lnTo>
                  <a:pt x="4281948" y="0"/>
                </a:lnTo>
                <a:lnTo>
                  <a:pt x="4281948" y="1463647"/>
                </a:lnTo>
                <a:lnTo>
                  <a:pt x="0" y="14636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272384" y="3925287"/>
            <a:ext cx="3743231" cy="1056971"/>
          </a:xfrm>
          <a:prstGeom prst="rect">
            <a:avLst/>
          </a:prstGeom>
        </p:spPr>
        <p:txBody>
          <a:bodyPr anchor="t" rtlCol="false" tIns="0" lIns="0" bIns="0" rIns="0">
            <a:spAutoFit/>
          </a:bodyPr>
          <a:lstStyle/>
          <a:p>
            <a:pPr algn="ctr">
              <a:lnSpc>
                <a:spcPts val="4242"/>
              </a:lnSpc>
            </a:pPr>
            <a:r>
              <a:rPr lang="en-US" sz="3030">
                <a:solidFill>
                  <a:srgbClr val="022C5E"/>
                </a:solidFill>
                <a:latin typeface="Hobo"/>
                <a:ea typeface="Hobo"/>
                <a:cs typeface="Hobo"/>
                <a:sym typeface="Hobo"/>
              </a:rPr>
              <a:t>Applications in Military Operations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7452334" y="-510704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6299537" y="0"/>
            <a:ext cx="5688926" cy="1944578"/>
          </a:xfrm>
          <a:custGeom>
            <a:avLst/>
            <a:gdLst/>
            <a:ahLst/>
            <a:cxnLst/>
            <a:rect r="r" b="b" t="t" l="l"/>
            <a:pathLst>
              <a:path h="1944578" w="5688926">
                <a:moveTo>
                  <a:pt x="0" y="0"/>
                </a:moveTo>
                <a:lnTo>
                  <a:pt x="5688926" y="0"/>
                </a:lnTo>
                <a:lnTo>
                  <a:pt x="5688926" y="1944578"/>
                </a:lnTo>
                <a:lnTo>
                  <a:pt x="0" y="1944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80302" y="9409789"/>
            <a:ext cx="15322762" cy="8229600"/>
          </a:xfrm>
          <a:custGeom>
            <a:avLst/>
            <a:gdLst/>
            <a:ahLst/>
            <a:cxnLst/>
            <a:rect r="r" b="b" t="t" l="l"/>
            <a:pathLst>
              <a:path h="8229600" w="15322762">
                <a:moveTo>
                  <a:pt x="0" y="0"/>
                </a:moveTo>
                <a:lnTo>
                  <a:pt x="15322761" y="0"/>
                </a:lnTo>
                <a:lnTo>
                  <a:pt x="15322761" y="8229600"/>
                </a:lnTo>
                <a:lnTo>
                  <a:pt x="0" y="8229600"/>
                </a:lnTo>
                <a:lnTo>
                  <a:pt x="0" y="0"/>
                </a:lnTo>
                <a:close/>
              </a:path>
            </a:pathLst>
          </a:custGeom>
          <a:blipFill>
            <a:blip r:embed="rId2"/>
            <a:stretch>
              <a:fillRect l="0" t="0" r="0" b="0"/>
            </a:stretch>
          </a:blipFill>
        </p:spPr>
      </p:sp>
      <p:graphicFrame>
        <p:nvGraphicFramePr>
          <p:cNvPr name="Object 5" id="5"/>
          <p:cNvGraphicFramePr/>
          <p:nvPr/>
        </p:nvGraphicFramePr>
        <p:xfrm>
          <a:off x="629336" y="2304954"/>
          <a:ext cx="15715018" cy="6775295"/>
        </p:xfrm>
        <a:graphic>
          <a:graphicData uri="http://schemas.openxmlformats.org/presentationml/2006/ole">
            <p:oleObj imgW="18859500" imgH="99060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6" id="6"/>
          <p:cNvSpPr txBox="true"/>
          <p:nvPr/>
        </p:nvSpPr>
        <p:spPr>
          <a:xfrm rot="0">
            <a:off x="6532107" y="198014"/>
            <a:ext cx="5223786" cy="1472350"/>
          </a:xfrm>
          <a:prstGeom prst="rect">
            <a:avLst/>
          </a:prstGeom>
        </p:spPr>
        <p:txBody>
          <a:bodyPr anchor="t" rtlCol="false" tIns="0" lIns="0" bIns="0" rIns="0">
            <a:spAutoFit/>
          </a:bodyPr>
          <a:lstStyle/>
          <a:p>
            <a:pPr algn="ctr">
              <a:lnSpc>
                <a:spcPts val="5996"/>
              </a:lnSpc>
            </a:pPr>
            <a:r>
              <a:rPr lang="en-US" sz="4283">
                <a:solidFill>
                  <a:srgbClr val="022C5E"/>
                </a:solidFill>
                <a:latin typeface="Hobo"/>
                <a:ea typeface="Hobo"/>
                <a:cs typeface="Hobo"/>
                <a:sym typeface="Hobo"/>
              </a:rPr>
              <a:t>Challenges of Quantum Computing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65915" y="298651"/>
            <a:ext cx="5934317" cy="2028458"/>
          </a:xfrm>
          <a:custGeom>
            <a:avLst/>
            <a:gdLst/>
            <a:ahLst/>
            <a:cxnLst/>
            <a:rect r="r" b="b" t="t" l="l"/>
            <a:pathLst>
              <a:path h="2028458" w="5934317">
                <a:moveTo>
                  <a:pt x="0" y="0"/>
                </a:moveTo>
                <a:lnTo>
                  <a:pt x="5934317" y="0"/>
                </a:lnTo>
                <a:lnTo>
                  <a:pt x="5934317" y="2028458"/>
                </a:lnTo>
                <a:lnTo>
                  <a:pt x="0" y="2028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50352" y="8435717"/>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4"/>
            <a:stretch>
              <a:fillRect l="0" t="0" r="0" b="0"/>
            </a:stretch>
          </a:blipFill>
        </p:spPr>
      </p:sp>
      <p:sp>
        <p:nvSpPr>
          <p:cNvPr name="TextBox 4" id="4"/>
          <p:cNvSpPr txBox="true"/>
          <p:nvPr/>
        </p:nvSpPr>
        <p:spPr>
          <a:xfrm rot="0">
            <a:off x="165915" y="359745"/>
            <a:ext cx="5934317" cy="1811020"/>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What is Quantum Communication?</a:t>
            </a:r>
          </a:p>
        </p:txBody>
      </p:sp>
      <p:sp>
        <p:nvSpPr>
          <p:cNvPr name="Freeform 5" id="5"/>
          <p:cNvSpPr/>
          <p:nvPr/>
        </p:nvSpPr>
        <p:spPr>
          <a:xfrm flipH="false" flipV="false" rot="0">
            <a:off x="7542037" y="-6186671"/>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4"/>
            <a:stretch>
              <a:fillRect l="0" t="0" r="0" b="0"/>
            </a:stretch>
          </a:blipFill>
        </p:spPr>
      </p:sp>
      <p:sp>
        <p:nvSpPr>
          <p:cNvPr name="TextBox 6" id="6"/>
          <p:cNvSpPr txBox="true"/>
          <p:nvPr/>
        </p:nvSpPr>
        <p:spPr>
          <a:xfrm rot="0">
            <a:off x="6544159" y="241501"/>
            <a:ext cx="11410529" cy="3125272"/>
          </a:xfrm>
          <a:prstGeom prst="rect">
            <a:avLst/>
          </a:prstGeom>
        </p:spPr>
        <p:txBody>
          <a:bodyPr anchor="t" rtlCol="false" tIns="0" lIns="0" bIns="0" rIns="0">
            <a:spAutoFit/>
          </a:bodyPr>
          <a:lstStyle/>
          <a:p>
            <a:pPr algn="l">
              <a:lnSpc>
                <a:spcPts val="4140"/>
              </a:lnSpc>
            </a:pPr>
            <a:r>
              <a:rPr lang="en-US" sz="2957" u="sng">
                <a:solidFill>
                  <a:srgbClr val="000000"/>
                </a:solidFill>
                <a:latin typeface="Canva Sans"/>
                <a:ea typeface="Canva Sans"/>
                <a:cs typeface="Canva Sans"/>
                <a:sym typeface="Canva Sans"/>
              </a:rPr>
              <a:t>Quantum communication</a:t>
            </a:r>
            <a:r>
              <a:rPr lang="en-US" sz="2957">
                <a:solidFill>
                  <a:srgbClr val="000000"/>
                </a:solidFill>
                <a:latin typeface="Canva Sans"/>
                <a:ea typeface="Canva Sans"/>
                <a:cs typeface="Canva Sans"/>
                <a:sym typeface="Canva Sans"/>
              </a:rPr>
              <a:t> is a method of transmitting information using the principles of quantum mechanics, particularly quantum entanglement.  It enables secure data transmission through protocols like </a:t>
            </a:r>
            <a:r>
              <a:rPr lang="en-US" sz="2957" u="sng">
                <a:solidFill>
                  <a:srgbClr val="000000"/>
                </a:solidFill>
                <a:latin typeface="Canva Sans"/>
                <a:ea typeface="Canva Sans"/>
                <a:cs typeface="Canva Sans"/>
                <a:sym typeface="Canva Sans"/>
              </a:rPr>
              <a:t>quantum key distribution</a:t>
            </a:r>
            <a:r>
              <a:rPr lang="en-US" sz="2957">
                <a:solidFill>
                  <a:srgbClr val="000000"/>
                </a:solidFill>
                <a:latin typeface="Canva Sans"/>
                <a:ea typeface="Canva Sans"/>
                <a:cs typeface="Canva Sans"/>
                <a:sym typeface="Canva Sans"/>
              </a:rPr>
              <a:t> and </a:t>
            </a:r>
            <a:r>
              <a:rPr lang="en-US" sz="2957" u="sng">
                <a:solidFill>
                  <a:srgbClr val="000000"/>
                </a:solidFill>
                <a:latin typeface="Canva Sans"/>
                <a:ea typeface="Canva Sans"/>
                <a:cs typeface="Canva Sans"/>
                <a:sym typeface="Canva Sans"/>
              </a:rPr>
              <a:t>quantum-state teleportation</a:t>
            </a:r>
            <a:r>
              <a:rPr lang="en-US" sz="2957">
                <a:solidFill>
                  <a:srgbClr val="000000"/>
                </a:solidFill>
                <a:latin typeface="Canva Sans"/>
                <a:ea typeface="Canva Sans"/>
                <a:cs typeface="Canva Sans"/>
                <a:sym typeface="Canva Sans"/>
              </a:rPr>
              <a:t>, offering a highly secure alternative to traditional encryption methods.</a:t>
            </a:r>
          </a:p>
        </p:txBody>
      </p:sp>
      <p:sp>
        <p:nvSpPr>
          <p:cNvPr name="Freeform 7" id="7"/>
          <p:cNvSpPr/>
          <p:nvPr/>
        </p:nvSpPr>
        <p:spPr>
          <a:xfrm flipH="false" flipV="false" rot="0">
            <a:off x="165915" y="4043796"/>
            <a:ext cx="11506682" cy="2598009"/>
          </a:xfrm>
          <a:custGeom>
            <a:avLst/>
            <a:gdLst/>
            <a:ahLst/>
            <a:cxnLst/>
            <a:rect r="r" b="b" t="t" l="l"/>
            <a:pathLst>
              <a:path h="2598009" w="11506682">
                <a:moveTo>
                  <a:pt x="0" y="0"/>
                </a:moveTo>
                <a:lnTo>
                  <a:pt x="11506682" y="0"/>
                </a:lnTo>
                <a:lnTo>
                  <a:pt x="11506682" y="2598008"/>
                </a:lnTo>
                <a:lnTo>
                  <a:pt x="0" y="25980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473191" y="7055936"/>
            <a:ext cx="14310509" cy="3231064"/>
          </a:xfrm>
          <a:custGeom>
            <a:avLst/>
            <a:gdLst/>
            <a:ahLst/>
            <a:cxnLst/>
            <a:rect r="r" b="b" t="t" l="l"/>
            <a:pathLst>
              <a:path h="3231064" w="14310509">
                <a:moveTo>
                  <a:pt x="0" y="0"/>
                </a:moveTo>
                <a:lnTo>
                  <a:pt x="14310509" y="0"/>
                </a:lnTo>
                <a:lnTo>
                  <a:pt x="14310509" y="3231064"/>
                </a:lnTo>
                <a:lnTo>
                  <a:pt x="0" y="323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472872" y="4147883"/>
            <a:ext cx="9806842" cy="1943608"/>
          </a:xfrm>
          <a:prstGeom prst="rect">
            <a:avLst/>
          </a:prstGeom>
        </p:spPr>
        <p:txBody>
          <a:bodyPr anchor="t" rtlCol="false" tIns="0" lIns="0" bIns="0" rIns="0">
            <a:spAutoFit/>
          </a:bodyPr>
          <a:lstStyle/>
          <a:p>
            <a:pPr algn="l">
              <a:lnSpc>
                <a:spcPts val="3121"/>
              </a:lnSpc>
            </a:pPr>
            <a:r>
              <a:rPr lang="en-US" sz="2229" b="true">
                <a:solidFill>
                  <a:srgbClr val="022C5E"/>
                </a:solidFill>
                <a:latin typeface="Canva Sans Bold"/>
                <a:ea typeface="Canva Sans Bold"/>
                <a:cs typeface="Canva Sans Bold"/>
                <a:sym typeface="Canva Sans Bold"/>
              </a:rPr>
              <a:t>Quantum Key Distribution (QKD):</a:t>
            </a:r>
            <a:r>
              <a:rPr lang="en-US" sz="2229">
                <a:solidFill>
                  <a:srgbClr val="022C5E"/>
                </a:solidFill>
                <a:latin typeface="Canva Sans"/>
                <a:ea typeface="Canva Sans"/>
                <a:cs typeface="Canva Sans"/>
                <a:sym typeface="Canva Sans"/>
              </a:rPr>
              <a:t> QKD is a protocol that allows two parties to establish a shared secret key with unconditional security. It utilises the principles of quantum mechanics to detect any eavesdropping attempts, ensuring that the key remains secure. Examples: BB84 and E91.</a:t>
            </a:r>
          </a:p>
        </p:txBody>
      </p:sp>
      <p:sp>
        <p:nvSpPr>
          <p:cNvPr name="TextBox 10" id="10"/>
          <p:cNvSpPr txBox="true"/>
          <p:nvPr/>
        </p:nvSpPr>
        <p:spPr>
          <a:xfrm rot="0">
            <a:off x="5300129" y="7635399"/>
            <a:ext cx="11959171" cy="1553011"/>
          </a:xfrm>
          <a:prstGeom prst="rect">
            <a:avLst/>
          </a:prstGeom>
        </p:spPr>
        <p:txBody>
          <a:bodyPr anchor="t" rtlCol="false" tIns="0" lIns="0" bIns="0" rIns="0">
            <a:spAutoFit/>
          </a:bodyPr>
          <a:lstStyle/>
          <a:p>
            <a:pPr algn="l">
              <a:lnSpc>
                <a:spcPts val="3125"/>
              </a:lnSpc>
            </a:pPr>
            <a:r>
              <a:rPr lang="en-US" sz="2232" b="true">
                <a:solidFill>
                  <a:srgbClr val="022C5E"/>
                </a:solidFill>
                <a:latin typeface="Canva Sans Bold"/>
                <a:ea typeface="Canva Sans Bold"/>
                <a:cs typeface="Canva Sans Bold"/>
                <a:sym typeface="Canva Sans Bold"/>
              </a:rPr>
              <a:t>Quantum Teleportation: </a:t>
            </a:r>
            <a:r>
              <a:rPr lang="en-US" sz="2232">
                <a:solidFill>
                  <a:srgbClr val="022C5E"/>
                </a:solidFill>
                <a:latin typeface="Canva Sans"/>
                <a:ea typeface="Canva Sans"/>
                <a:cs typeface="Canva Sans"/>
                <a:sym typeface="Canva Sans"/>
              </a:rPr>
              <a:t>Quantum teleportation is a protocol that enables the transfer of quantum states from one location to another without physically moving the particles. It relies on the entanglement of particles to transmit the quantum information instantaneously, making it useful for secure quantum communication.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65915" y="298651"/>
            <a:ext cx="5134214" cy="1754968"/>
          </a:xfrm>
          <a:custGeom>
            <a:avLst/>
            <a:gdLst/>
            <a:ahLst/>
            <a:cxnLst/>
            <a:rect r="r" b="b" t="t" l="l"/>
            <a:pathLst>
              <a:path h="1754968" w="5134214">
                <a:moveTo>
                  <a:pt x="0" y="0"/>
                </a:moveTo>
                <a:lnTo>
                  <a:pt x="5134214" y="0"/>
                </a:lnTo>
                <a:lnTo>
                  <a:pt x="5134214" y="1754968"/>
                </a:lnTo>
                <a:lnTo>
                  <a:pt x="0" y="1754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50352" y="8435717"/>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7542037" y="-6186671"/>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371338" y="6266817"/>
            <a:ext cx="11301259" cy="3362125"/>
          </a:xfrm>
          <a:custGeom>
            <a:avLst/>
            <a:gdLst/>
            <a:ahLst/>
            <a:cxnLst/>
            <a:rect r="r" b="b" t="t" l="l"/>
            <a:pathLst>
              <a:path h="3362125" w="11301259">
                <a:moveTo>
                  <a:pt x="0" y="0"/>
                </a:moveTo>
                <a:lnTo>
                  <a:pt x="11301259" y="0"/>
                </a:lnTo>
                <a:lnTo>
                  <a:pt x="11301259" y="3362124"/>
                </a:lnTo>
                <a:lnTo>
                  <a:pt x="0" y="3362124"/>
                </a:lnTo>
                <a:lnTo>
                  <a:pt x="0" y="0"/>
                </a:lnTo>
                <a:close/>
              </a:path>
            </a:pathLst>
          </a:custGeom>
          <a:blipFill>
            <a:blip r:embed="rId5"/>
            <a:stretch>
              <a:fillRect l="0" t="0" r="0" b="0"/>
            </a:stretch>
          </a:blipFill>
        </p:spPr>
      </p:sp>
      <p:sp>
        <p:nvSpPr>
          <p:cNvPr name="Freeform 6" id="6"/>
          <p:cNvSpPr/>
          <p:nvPr/>
        </p:nvSpPr>
        <p:spPr>
          <a:xfrm flipH="false" flipV="false" rot="0">
            <a:off x="12398876" y="2857634"/>
            <a:ext cx="5477152" cy="5090245"/>
          </a:xfrm>
          <a:custGeom>
            <a:avLst/>
            <a:gdLst/>
            <a:ahLst/>
            <a:cxnLst/>
            <a:rect r="r" b="b" t="t" l="l"/>
            <a:pathLst>
              <a:path h="5090245" w="5477152">
                <a:moveTo>
                  <a:pt x="0" y="0"/>
                </a:moveTo>
                <a:lnTo>
                  <a:pt x="5477152" y="0"/>
                </a:lnTo>
                <a:lnTo>
                  <a:pt x="5477152" y="5090245"/>
                </a:lnTo>
                <a:lnTo>
                  <a:pt x="0" y="5090245"/>
                </a:lnTo>
                <a:lnTo>
                  <a:pt x="0" y="0"/>
                </a:lnTo>
                <a:close/>
              </a:path>
            </a:pathLst>
          </a:custGeom>
          <a:blipFill>
            <a:blip r:embed="rId6"/>
            <a:stretch>
              <a:fillRect l="0" t="0" r="0" b="0"/>
            </a:stretch>
          </a:blipFill>
        </p:spPr>
      </p:sp>
      <p:sp>
        <p:nvSpPr>
          <p:cNvPr name="TextBox 7" id="7"/>
          <p:cNvSpPr txBox="true"/>
          <p:nvPr/>
        </p:nvSpPr>
        <p:spPr>
          <a:xfrm rot="0">
            <a:off x="165915" y="338666"/>
            <a:ext cx="5134214" cy="1597688"/>
          </a:xfrm>
          <a:prstGeom prst="rect">
            <a:avLst/>
          </a:prstGeom>
        </p:spPr>
        <p:txBody>
          <a:bodyPr anchor="t" rtlCol="false" tIns="0" lIns="0" bIns="0" rIns="0">
            <a:spAutoFit/>
          </a:bodyPr>
          <a:lstStyle/>
          <a:p>
            <a:pPr algn="ctr">
              <a:lnSpc>
                <a:spcPts val="6438"/>
              </a:lnSpc>
            </a:pPr>
            <a:r>
              <a:rPr lang="en-US" sz="4598">
                <a:solidFill>
                  <a:srgbClr val="022C5E"/>
                </a:solidFill>
                <a:latin typeface="Hobo"/>
                <a:ea typeface="Hobo"/>
                <a:cs typeface="Hobo"/>
                <a:sym typeface="Hobo"/>
              </a:rPr>
              <a:t>Quantum Key Distribution</a:t>
            </a:r>
          </a:p>
        </p:txBody>
      </p:sp>
      <p:sp>
        <p:nvSpPr>
          <p:cNvPr name="TextBox 8" id="8"/>
          <p:cNvSpPr txBox="true"/>
          <p:nvPr/>
        </p:nvSpPr>
        <p:spPr>
          <a:xfrm rot="0">
            <a:off x="5469166" y="386291"/>
            <a:ext cx="12406862" cy="2406452"/>
          </a:xfrm>
          <a:prstGeom prst="rect">
            <a:avLst/>
          </a:prstGeom>
        </p:spPr>
        <p:txBody>
          <a:bodyPr anchor="t" rtlCol="false" tIns="0" lIns="0" bIns="0" rIns="0">
            <a:spAutoFit/>
          </a:bodyPr>
          <a:lstStyle/>
          <a:p>
            <a:pPr algn="l">
              <a:lnSpc>
                <a:spcPts val="3860"/>
              </a:lnSpc>
            </a:pPr>
            <a:r>
              <a:rPr lang="en-US" sz="2757" u="sng">
                <a:solidFill>
                  <a:srgbClr val="000000"/>
                </a:solidFill>
                <a:latin typeface="Canva Sans"/>
                <a:ea typeface="Canva Sans"/>
                <a:cs typeface="Canva Sans"/>
                <a:sym typeface="Canva Sans"/>
              </a:rPr>
              <a:t>QKD </a:t>
            </a:r>
            <a:r>
              <a:rPr lang="en-US" sz="2757">
                <a:solidFill>
                  <a:srgbClr val="000000"/>
                </a:solidFill>
                <a:latin typeface="Canva Sans"/>
                <a:ea typeface="Canva Sans"/>
                <a:cs typeface="Canva Sans"/>
                <a:sym typeface="Canva Sans"/>
              </a:rPr>
              <a:t>is a secure communication method for </a:t>
            </a:r>
            <a:r>
              <a:rPr lang="en-US" sz="2757" u="sng">
                <a:solidFill>
                  <a:srgbClr val="000000"/>
                </a:solidFill>
                <a:latin typeface="Canva Sans"/>
                <a:ea typeface="Canva Sans"/>
                <a:cs typeface="Canva Sans"/>
                <a:sym typeface="Canva Sans"/>
              </a:rPr>
              <a:t>exchanging encryption keys</a:t>
            </a:r>
            <a:r>
              <a:rPr lang="en-US" sz="2757">
                <a:solidFill>
                  <a:srgbClr val="000000"/>
                </a:solidFill>
                <a:latin typeface="Canva Sans"/>
                <a:ea typeface="Canva Sans"/>
                <a:cs typeface="Canva Sans"/>
                <a:sym typeface="Canva Sans"/>
              </a:rPr>
              <a:t> only known between shared parties. It uses properties found in quantum physics to exchange cryptographic keys in such a way that is provable and guarantees security. It enables two parties to produce and share a key that is used to </a:t>
            </a:r>
            <a:r>
              <a:rPr lang="en-US" sz="2757">
                <a:solidFill>
                  <a:srgbClr val="000000"/>
                </a:solidFill>
                <a:latin typeface="Canva Sans"/>
                <a:ea typeface="Canva Sans"/>
                <a:cs typeface="Canva Sans"/>
                <a:sym typeface="Canva Sans"/>
                <a:hlinkClick r:id="rId7" tooltip="https://www.techtarget.com/searchsecurity/definition/encryption"/>
              </a:rPr>
              <a:t>encrypt</a:t>
            </a:r>
            <a:r>
              <a:rPr lang="en-US" sz="2757">
                <a:solidFill>
                  <a:srgbClr val="000000"/>
                </a:solidFill>
                <a:latin typeface="Canva Sans"/>
                <a:ea typeface="Canva Sans"/>
                <a:cs typeface="Canva Sans"/>
                <a:sym typeface="Canva Sans"/>
              </a:rPr>
              <a:t> and decrypt messages.</a:t>
            </a:r>
          </a:p>
        </p:txBody>
      </p:sp>
      <p:sp>
        <p:nvSpPr>
          <p:cNvPr name="TextBox 9" id="9"/>
          <p:cNvSpPr txBox="true"/>
          <p:nvPr/>
        </p:nvSpPr>
        <p:spPr>
          <a:xfrm rot="0">
            <a:off x="623468" y="3078269"/>
            <a:ext cx="10797000" cy="2855396"/>
          </a:xfrm>
          <a:prstGeom prst="rect">
            <a:avLst/>
          </a:prstGeom>
        </p:spPr>
        <p:txBody>
          <a:bodyPr anchor="t" rtlCol="false" tIns="0" lIns="0" bIns="0" rIns="0">
            <a:spAutoFit/>
          </a:bodyPr>
          <a:lstStyle/>
          <a:p>
            <a:pPr algn="l">
              <a:lnSpc>
                <a:spcPts val="3265"/>
              </a:lnSpc>
            </a:pPr>
            <a:r>
              <a:rPr lang="en-US" sz="2332" spc="-6">
                <a:solidFill>
                  <a:srgbClr val="000000"/>
                </a:solidFill>
                <a:latin typeface="Canva Sans"/>
                <a:ea typeface="Canva Sans"/>
                <a:cs typeface="Canva Sans"/>
                <a:sym typeface="Canva Sans"/>
              </a:rPr>
              <a:t>In the </a:t>
            </a:r>
            <a:r>
              <a:rPr lang="en-US" sz="2332" spc="-6" b="true">
                <a:solidFill>
                  <a:srgbClr val="000000"/>
                </a:solidFill>
                <a:latin typeface="Canva Sans Bold"/>
                <a:ea typeface="Canva Sans Bold"/>
                <a:cs typeface="Canva Sans Bold"/>
                <a:sym typeface="Canva Sans Bold"/>
              </a:rPr>
              <a:t>BB84 protocol</a:t>
            </a:r>
            <a:r>
              <a:rPr lang="en-US" sz="2332" spc="-6">
                <a:solidFill>
                  <a:srgbClr val="000000"/>
                </a:solidFill>
                <a:latin typeface="Canva Sans"/>
                <a:ea typeface="Canva Sans"/>
                <a:cs typeface="Canva Sans"/>
                <a:sym typeface="Canva Sans"/>
              </a:rPr>
              <a:t>, Alice can transmit a random secret key to Bob by sending a string of photons with the private key encoded in their polarization. The no-cloning theorem guarantees that Eve cannot measure these photons and transmit them to Bob without disturbing the photon’s state in a detectable way.</a:t>
            </a:r>
          </a:p>
          <a:p>
            <a:pPr algn="l">
              <a:lnSpc>
                <a:spcPts val="3265"/>
              </a:lnSpc>
            </a:pPr>
            <a:r>
              <a:rPr lang="en-US" sz="2332">
                <a:solidFill>
                  <a:srgbClr val="000000"/>
                </a:solidFill>
                <a:latin typeface="Canva Sans"/>
                <a:ea typeface="Canva Sans"/>
                <a:cs typeface="Canva Sans"/>
                <a:sym typeface="Canva Sans"/>
              </a:rPr>
              <a:t>The above is true, considering no error on the quantum channel. If the track is prone to error, Alice and Bob will not detect Eve’s presence all the time.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7452334" y="-510704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6002332" y="0"/>
            <a:ext cx="6283337" cy="2147759"/>
          </a:xfrm>
          <a:custGeom>
            <a:avLst/>
            <a:gdLst/>
            <a:ahLst/>
            <a:cxnLst/>
            <a:rect r="r" b="b" t="t" l="l"/>
            <a:pathLst>
              <a:path h="2147759" w="6283337">
                <a:moveTo>
                  <a:pt x="0" y="0"/>
                </a:moveTo>
                <a:lnTo>
                  <a:pt x="6283336" y="0"/>
                </a:lnTo>
                <a:lnTo>
                  <a:pt x="6283336" y="2147759"/>
                </a:lnTo>
                <a:lnTo>
                  <a:pt x="0" y="214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80302" y="9409789"/>
            <a:ext cx="15322762" cy="8229600"/>
          </a:xfrm>
          <a:custGeom>
            <a:avLst/>
            <a:gdLst/>
            <a:ahLst/>
            <a:cxnLst/>
            <a:rect r="r" b="b" t="t" l="l"/>
            <a:pathLst>
              <a:path h="8229600" w="15322762">
                <a:moveTo>
                  <a:pt x="0" y="0"/>
                </a:moveTo>
                <a:lnTo>
                  <a:pt x="15322761" y="0"/>
                </a:lnTo>
                <a:lnTo>
                  <a:pt x="15322761" y="8229600"/>
                </a:lnTo>
                <a:lnTo>
                  <a:pt x="0" y="8229600"/>
                </a:lnTo>
                <a:lnTo>
                  <a:pt x="0" y="0"/>
                </a:lnTo>
                <a:close/>
              </a:path>
            </a:pathLst>
          </a:custGeom>
          <a:blipFill>
            <a:blip r:embed="rId2"/>
            <a:stretch>
              <a:fillRect l="0" t="0" r="0" b="0"/>
            </a:stretch>
          </a:blipFill>
        </p:spPr>
      </p:sp>
      <p:graphicFrame>
        <p:nvGraphicFramePr>
          <p:cNvPr name="Object 5" id="5"/>
          <p:cNvGraphicFramePr/>
          <p:nvPr/>
        </p:nvGraphicFramePr>
        <p:xfrm>
          <a:off x="629336" y="2304954"/>
          <a:ext cx="15715018" cy="6775295"/>
        </p:xfrm>
        <a:graphic>
          <a:graphicData uri="http://schemas.openxmlformats.org/presentationml/2006/ole">
            <p:oleObj imgW="18859500" imgH="99060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6" id="6"/>
          <p:cNvSpPr txBox="true"/>
          <p:nvPr/>
        </p:nvSpPr>
        <p:spPr>
          <a:xfrm rot="0">
            <a:off x="6203529" y="254425"/>
            <a:ext cx="5880942" cy="1472350"/>
          </a:xfrm>
          <a:prstGeom prst="rect">
            <a:avLst/>
          </a:prstGeom>
        </p:spPr>
        <p:txBody>
          <a:bodyPr anchor="t" rtlCol="false" tIns="0" lIns="0" bIns="0" rIns="0">
            <a:spAutoFit/>
          </a:bodyPr>
          <a:lstStyle/>
          <a:p>
            <a:pPr algn="ctr">
              <a:lnSpc>
                <a:spcPts val="5996"/>
              </a:lnSpc>
            </a:pPr>
            <a:r>
              <a:rPr lang="en-US" sz="4283">
                <a:solidFill>
                  <a:srgbClr val="022C5E"/>
                </a:solidFill>
                <a:latin typeface="Hobo"/>
                <a:ea typeface="Hobo"/>
                <a:cs typeface="Hobo"/>
                <a:sym typeface="Hobo"/>
              </a:rPr>
              <a:t>Advantages over classical communication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046818" y="0"/>
            <a:ext cx="20525759" cy="11024043"/>
          </a:xfrm>
          <a:custGeom>
            <a:avLst/>
            <a:gdLst/>
            <a:ahLst/>
            <a:cxnLst/>
            <a:rect r="r" b="b" t="t" l="l"/>
            <a:pathLst>
              <a:path h="11024043" w="20525759">
                <a:moveTo>
                  <a:pt x="0" y="0"/>
                </a:moveTo>
                <a:lnTo>
                  <a:pt x="20525760" y="0"/>
                </a:lnTo>
                <a:lnTo>
                  <a:pt x="20525760" y="11024043"/>
                </a:lnTo>
                <a:lnTo>
                  <a:pt x="0" y="11024043"/>
                </a:lnTo>
                <a:lnTo>
                  <a:pt x="0" y="0"/>
                </a:lnTo>
                <a:close/>
              </a:path>
            </a:pathLst>
          </a:custGeom>
          <a:blipFill>
            <a:blip r:embed="rId2"/>
            <a:stretch>
              <a:fillRect l="0" t="0" r="0" b="0"/>
            </a:stretch>
          </a:blipFill>
        </p:spPr>
      </p:sp>
      <p:sp>
        <p:nvSpPr>
          <p:cNvPr name="Freeform 3" id="3"/>
          <p:cNvSpPr/>
          <p:nvPr/>
        </p:nvSpPr>
        <p:spPr>
          <a:xfrm flipH="false" flipV="false" rot="0">
            <a:off x="6318822" y="0"/>
            <a:ext cx="5794480" cy="1980659"/>
          </a:xfrm>
          <a:custGeom>
            <a:avLst/>
            <a:gdLst/>
            <a:ahLst/>
            <a:cxnLst/>
            <a:rect r="r" b="b" t="t" l="l"/>
            <a:pathLst>
              <a:path h="1980659" w="5794480">
                <a:moveTo>
                  <a:pt x="0" y="0"/>
                </a:moveTo>
                <a:lnTo>
                  <a:pt x="5794480" y="0"/>
                </a:lnTo>
                <a:lnTo>
                  <a:pt x="5794480" y="1980659"/>
                </a:lnTo>
                <a:lnTo>
                  <a:pt x="0" y="19806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95654" y="2312743"/>
            <a:ext cx="6397223" cy="6945557"/>
          </a:xfrm>
          <a:custGeom>
            <a:avLst/>
            <a:gdLst/>
            <a:ahLst/>
            <a:cxnLst/>
            <a:rect r="r" b="b" t="t" l="l"/>
            <a:pathLst>
              <a:path h="6945557" w="6397223">
                <a:moveTo>
                  <a:pt x="0" y="0"/>
                </a:moveTo>
                <a:lnTo>
                  <a:pt x="6397223" y="0"/>
                </a:lnTo>
                <a:lnTo>
                  <a:pt x="6397223" y="6945557"/>
                </a:lnTo>
                <a:lnTo>
                  <a:pt x="0" y="6945557"/>
                </a:lnTo>
                <a:lnTo>
                  <a:pt x="0" y="0"/>
                </a:lnTo>
                <a:close/>
              </a:path>
            </a:pathLst>
          </a:custGeom>
          <a:blipFill>
            <a:blip r:embed="rId5">
              <a:alphaModFix amt="84000"/>
            </a:blip>
            <a:stretch>
              <a:fillRect l="0" t="0" r="0" b="0"/>
            </a:stretch>
          </a:blipFill>
        </p:spPr>
      </p:sp>
      <p:sp>
        <p:nvSpPr>
          <p:cNvPr name="TextBox 5" id="5"/>
          <p:cNvSpPr txBox="true"/>
          <p:nvPr/>
        </p:nvSpPr>
        <p:spPr>
          <a:xfrm rot="0">
            <a:off x="237137" y="603760"/>
            <a:ext cx="10996929" cy="3106222"/>
          </a:xfrm>
          <a:prstGeom prst="rect">
            <a:avLst/>
          </a:prstGeom>
        </p:spPr>
        <p:txBody>
          <a:bodyPr anchor="t" rtlCol="false" tIns="0" lIns="0" bIns="0" rIns="0">
            <a:spAutoFit/>
          </a:bodyPr>
          <a:lstStyle/>
          <a:p>
            <a:pPr algn="l">
              <a:lnSpc>
                <a:spcPts val="3090"/>
              </a:lnSpc>
            </a:pPr>
            <a:r>
              <a:rPr lang="en-US" sz="2207" u="sng">
                <a:solidFill>
                  <a:srgbClr val="000000"/>
                </a:solidFill>
                <a:latin typeface="Canva Sans"/>
                <a:ea typeface="Canva Sans"/>
                <a:cs typeface="Canva Sans"/>
                <a:sym typeface="Canva Sans"/>
              </a:rPr>
              <a:t>Sat</a:t>
            </a:r>
            <a:r>
              <a:rPr lang="en-US" sz="2207" u="sng">
                <a:solidFill>
                  <a:srgbClr val="000000"/>
                </a:solidFill>
                <a:latin typeface="Canva Sans"/>
                <a:ea typeface="Canva Sans"/>
                <a:cs typeface="Canva Sans"/>
                <a:sym typeface="Canva Sans"/>
              </a:rPr>
              <a:t>ellite-based </a:t>
            </a:r>
            <a:r>
              <a:rPr lang="en-US" sz="2207" u="sng">
                <a:solidFill>
                  <a:srgbClr val="000000"/>
                </a:solidFill>
                <a:latin typeface="Canva Sans"/>
                <a:ea typeface="Canva Sans"/>
                <a:cs typeface="Canva Sans"/>
                <a:sym typeface="Canva Sans"/>
                <a:hlinkClick r:id="rId6" tooltip="https://www.google.com/search?sca_esv=77f2c6aecc83f1a9&amp;cs=1&amp;sxsrf=AE3TifPGYQbiofP5f3832YeV7QDIC1SBRA%3A1750964674471&amp;q=Quantum+Key+Distribution+%28QKD%29&amp;sa=X&amp;ved=2ahUKEwjZqLHb44-OAxV2V2wGHUKiOLwQxccNegQIBBAB&amp;mstk=AUtExfBwtSWaBAWiTZrJnjqjl9M7CfFHlnQo4CF_yxopnuN4hlACbYJ09wlesCbdOI9lcsUusyn5PIKItldaLj7p1Q2Jwg1GgMo2cOECmvnt1QvuNIn8Wub1UGMy-PSGQgAm1Oy75pqlwzVKebRahNgXTCdql6ccITLu-eWIoUmlyerfzCJitfV9JnSSFPSXci1zZo56CNdUgDMRLG_zE_BsELKXTXHdPBu7B1cabPsYInkQqan5nLIOH_g3tQpaDUmcmIgc3tsn57gbPchGx0ZZ2b2VEmkb9BoPxwM-_qDS9QHKyQ&amp;csui=3"/>
              </a:rPr>
              <a:t>(QKD)</a:t>
            </a:r>
            <a:r>
              <a:rPr lang="en-US" sz="2207">
                <a:solidFill>
                  <a:srgbClr val="000000"/>
                </a:solidFill>
                <a:latin typeface="Canva Sans"/>
                <a:ea typeface="Canva Sans"/>
                <a:cs typeface="Canva Sans"/>
                <a:sym typeface="Canva Sans"/>
              </a:rPr>
              <a:t> enables secure, </a:t>
            </a:r>
          </a:p>
          <a:p>
            <a:pPr algn="l">
              <a:lnSpc>
                <a:spcPts val="3090"/>
              </a:lnSpc>
            </a:pPr>
            <a:r>
              <a:rPr lang="en-US" sz="2207">
                <a:solidFill>
                  <a:srgbClr val="000000"/>
                </a:solidFill>
                <a:latin typeface="Canva Sans"/>
                <a:ea typeface="Canva Sans"/>
                <a:cs typeface="Canva Sans"/>
                <a:sym typeface="Canva Sans"/>
              </a:rPr>
              <a:t>long-distance communication by using </a:t>
            </a:r>
          </a:p>
          <a:p>
            <a:pPr algn="l">
              <a:lnSpc>
                <a:spcPts val="3090"/>
              </a:lnSpc>
            </a:pPr>
            <a:r>
              <a:rPr lang="en-US" sz="2207">
                <a:solidFill>
                  <a:srgbClr val="000000"/>
                </a:solidFill>
                <a:latin typeface="Canva Sans"/>
                <a:ea typeface="Canva Sans"/>
                <a:cs typeface="Canva Sans"/>
                <a:sym typeface="Canva Sans"/>
              </a:rPr>
              <a:t>satellites to </a:t>
            </a:r>
            <a:r>
              <a:rPr lang="en-US" sz="2207" u="sng">
                <a:solidFill>
                  <a:srgbClr val="000000"/>
                </a:solidFill>
                <a:latin typeface="Canva Sans"/>
                <a:ea typeface="Canva Sans"/>
                <a:cs typeface="Canva Sans"/>
                <a:sym typeface="Canva Sans"/>
              </a:rPr>
              <a:t>transmit encryption keys, </a:t>
            </a:r>
          </a:p>
          <a:p>
            <a:pPr algn="l">
              <a:lnSpc>
                <a:spcPts val="3090"/>
              </a:lnSpc>
            </a:pPr>
            <a:r>
              <a:rPr lang="en-US" sz="2207">
                <a:solidFill>
                  <a:srgbClr val="000000"/>
                </a:solidFill>
                <a:latin typeface="Canva Sans"/>
                <a:ea typeface="Canva Sans"/>
                <a:cs typeface="Canva Sans"/>
                <a:sym typeface="Canva Sans"/>
              </a:rPr>
              <a:t>leveraging the principles of quantum mechanics </a:t>
            </a:r>
          </a:p>
          <a:p>
            <a:pPr algn="l">
              <a:lnSpc>
                <a:spcPts val="3090"/>
              </a:lnSpc>
            </a:pPr>
            <a:r>
              <a:rPr lang="en-US" sz="2207">
                <a:solidFill>
                  <a:srgbClr val="000000"/>
                </a:solidFill>
                <a:latin typeface="Canva Sans"/>
                <a:ea typeface="Canva Sans"/>
                <a:cs typeface="Canva Sans"/>
                <a:sym typeface="Canva Sans"/>
              </a:rPr>
              <a:t>for enhanced security. </a:t>
            </a:r>
          </a:p>
          <a:p>
            <a:pPr algn="l">
              <a:lnSpc>
                <a:spcPts val="3090"/>
              </a:lnSpc>
            </a:pPr>
            <a:r>
              <a:rPr lang="en-US" sz="2207">
                <a:solidFill>
                  <a:srgbClr val="000000"/>
                </a:solidFill>
                <a:latin typeface="Canva Sans"/>
                <a:ea typeface="Canva Sans"/>
                <a:cs typeface="Canva Sans"/>
                <a:sym typeface="Canva Sans"/>
              </a:rPr>
              <a:t>This technology addresses the limitations of ground-based systems, like </a:t>
            </a:r>
            <a:r>
              <a:rPr lang="en-US" sz="2207" u="sng">
                <a:solidFill>
                  <a:srgbClr val="000000"/>
                </a:solidFill>
                <a:latin typeface="Canva Sans"/>
                <a:ea typeface="Canva Sans"/>
                <a:cs typeface="Canva Sans"/>
                <a:sym typeface="Canva Sans"/>
              </a:rPr>
              <a:t>signal degradation in optical fibers</a:t>
            </a:r>
            <a:r>
              <a:rPr lang="en-US" sz="2207">
                <a:solidFill>
                  <a:srgbClr val="000000"/>
                </a:solidFill>
                <a:latin typeface="Canva Sans"/>
                <a:ea typeface="Canva Sans"/>
                <a:cs typeface="Canva Sans"/>
                <a:sym typeface="Canva Sans"/>
              </a:rPr>
              <a:t>, by utilizing free-space communication through space. </a:t>
            </a:r>
          </a:p>
        </p:txBody>
      </p:sp>
      <p:sp>
        <p:nvSpPr>
          <p:cNvPr name="TextBox 6" id="6"/>
          <p:cNvSpPr txBox="true"/>
          <p:nvPr/>
        </p:nvSpPr>
        <p:spPr>
          <a:xfrm rot="0">
            <a:off x="6927257" y="61094"/>
            <a:ext cx="4577609" cy="1811020"/>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Satellite-based QKD</a:t>
            </a:r>
          </a:p>
        </p:txBody>
      </p:sp>
      <p:sp>
        <p:nvSpPr>
          <p:cNvPr name="TextBox 7" id="7"/>
          <p:cNvSpPr txBox="true"/>
          <p:nvPr/>
        </p:nvSpPr>
        <p:spPr>
          <a:xfrm rot="0">
            <a:off x="237137" y="4279498"/>
            <a:ext cx="11267730" cy="6263442"/>
          </a:xfrm>
          <a:prstGeom prst="rect">
            <a:avLst/>
          </a:prstGeom>
        </p:spPr>
        <p:txBody>
          <a:bodyPr anchor="t" rtlCol="false" tIns="0" lIns="0" bIns="0" rIns="0">
            <a:spAutoFit/>
          </a:bodyPr>
          <a:lstStyle/>
          <a:p>
            <a:pPr algn="l">
              <a:lnSpc>
                <a:spcPts val="3370"/>
              </a:lnSpc>
            </a:pPr>
            <a:r>
              <a:rPr lang="en-US" sz="2407" u="sng" b="true">
                <a:solidFill>
                  <a:srgbClr val="000000"/>
                </a:solidFill>
                <a:latin typeface="Canva Sans Bold"/>
                <a:ea typeface="Canva Sans Bold"/>
                <a:cs typeface="Canva Sans Bold"/>
                <a:sym typeface="Canva Sans Bold"/>
              </a:rPr>
              <a:t>Key Developments:</a:t>
            </a:r>
          </a:p>
          <a:p>
            <a:pPr algn="l" marL="519842" indent="-259921" lvl="1">
              <a:lnSpc>
                <a:spcPts val="3370"/>
              </a:lnSpc>
              <a:buFont typeface="Arial"/>
              <a:buChar char="•"/>
            </a:pPr>
            <a:r>
              <a:rPr lang="en-US" sz="2407" u="sng">
                <a:solidFill>
                  <a:srgbClr val="000000"/>
                </a:solidFill>
                <a:latin typeface="Canva Sans"/>
                <a:ea typeface="Canva Sans"/>
                <a:cs typeface="Canva Sans"/>
                <a:sym typeface="Canva Sans"/>
              </a:rPr>
              <a:t>China's Micius </a:t>
            </a:r>
            <a:r>
              <a:rPr lang="en-US" sz="2407" u="sng">
                <a:solidFill>
                  <a:srgbClr val="000000"/>
                </a:solidFill>
                <a:latin typeface="Canva Sans"/>
                <a:ea typeface="Canva Sans"/>
                <a:cs typeface="Canva Sans"/>
                <a:sym typeface="Canva Sans"/>
              </a:rPr>
              <a:t>Sat</a:t>
            </a:r>
            <a:r>
              <a:rPr lang="en-US" sz="2407" u="sng">
                <a:solidFill>
                  <a:srgbClr val="000000"/>
                </a:solidFill>
                <a:latin typeface="Canva Sans"/>
                <a:ea typeface="Canva Sans"/>
                <a:cs typeface="Canva Sans"/>
                <a:sym typeface="Canva Sans"/>
              </a:rPr>
              <a:t>ellite:</a:t>
            </a:r>
            <a:r>
              <a:rPr lang="en-US" sz="2407">
                <a:solidFill>
                  <a:srgbClr val="000000"/>
                </a:solidFill>
                <a:latin typeface="Canva Sans"/>
                <a:ea typeface="Canva Sans"/>
                <a:cs typeface="Canva Sans"/>
                <a:sym typeface="Canva Sans"/>
              </a:rPr>
              <a:t> Launched in 2016, Micius is the first quantum communication satellite, enabling long-distance quantum key distribution and entanglement-based experiments. </a:t>
            </a:r>
          </a:p>
          <a:p>
            <a:pPr algn="l" marL="519842" indent="-259921" lvl="1">
              <a:lnSpc>
                <a:spcPts val="3370"/>
              </a:lnSpc>
              <a:buFont typeface="Arial"/>
              <a:buChar char="•"/>
            </a:pPr>
            <a:r>
              <a:rPr lang="en-US" sz="2407">
                <a:solidFill>
                  <a:srgbClr val="000000"/>
                </a:solidFill>
                <a:latin typeface="Canva Sans"/>
                <a:ea typeface="Canva Sans"/>
                <a:cs typeface="Canva Sans"/>
                <a:sym typeface="Canva Sans"/>
              </a:rPr>
              <a:t>Indian Developments:</a:t>
            </a:r>
          </a:p>
          <a:p>
            <a:pPr algn="l" marL="1039685" indent="-346562" lvl="2">
              <a:lnSpc>
                <a:spcPts val="3370"/>
              </a:lnSpc>
              <a:buFont typeface="Arial"/>
              <a:buChar char="⚬"/>
            </a:pPr>
            <a:r>
              <a:rPr lang="en-US" sz="2407" u="sng">
                <a:solidFill>
                  <a:srgbClr val="000000"/>
                </a:solidFill>
                <a:latin typeface="Canva Sans"/>
                <a:ea typeface="Canva Sans"/>
                <a:cs typeface="Canva Sans"/>
                <a:sym typeface="Canva Sans"/>
                <a:hlinkClick r:id="rId7" tooltip="https://www.google.com/search?sca_esv=77f2c6aecc83f1a9&amp;cs=1&amp;sxsrf=AE3TifMfje555VbKgy7N5xYdL4gx0UqWbA%3A1750964635249&amp;q=National+Quantum+Mission&amp;sa=X&amp;ved=2ahUKEwiZgpXI44-OAxUPnGMGHWPIGtAQxccNegQIGhAB&amp;mstk=AUtExfD4GZ6veCFJwKeqdF4TcVEyMRzUcjp6f2eyFnD-v37KPlxg_nUyTWLuWl7Tm7Nsp25_k6Ac3vo5cwZVAmaEro8nzDBeJ_AGEh6O28VyI3B2nisdrWGasXabYDAvXrLZTdlf69BkKiugg8Nvc4oe-HT8sU3xCHPOZAFTQl4PU_8IwK8&amp;csui=3"/>
              </a:rPr>
              <a:t>National Quantum Mission</a:t>
            </a:r>
            <a:r>
              <a:rPr lang="en-US" sz="2407" u="sng">
                <a:solidFill>
                  <a:srgbClr val="000000"/>
                </a:solidFill>
                <a:latin typeface="Canva Sans"/>
                <a:ea typeface="Canva Sans"/>
                <a:cs typeface="Canva Sans"/>
                <a:sym typeface="Canva Sans"/>
              </a:rPr>
              <a:t>: </a:t>
            </a:r>
            <a:r>
              <a:rPr lang="en-US" sz="2407">
                <a:solidFill>
                  <a:srgbClr val="000000"/>
                </a:solidFill>
                <a:latin typeface="Canva Sans"/>
                <a:ea typeface="Canva Sans"/>
                <a:cs typeface="Canva Sans"/>
                <a:sym typeface="Canva Sans"/>
              </a:rPr>
              <a:t>India is investing significantly in quantum technologies, including satellite-based QKD, under the National Quantum Mission. </a:t>
            </a:r>
          </a:p>
          <a:p>
            <a:pPr algn="l" marL="1039685" indent="-346562" lvl="2">
              <a:lnSpc>
                <a:spcPts val="3370"/>
              </a:lnSpc>
              <a:buFont typeface="Arial"/>
              <a:buChar char="⚬"/>
            </a:pPr>
            <a:r>
              <a:rPr lang="en-US" sz="2407" u="sng">
                <a:solidFill>
                  <a:srgbClr val="000000"/>
                </a:solidFill>
                <a:latin typeface="Canva Sans"/>
                <a:ea typeface="Canva Sans"/>
                <a:cs typeface="Canva Sans"/>
                <a:sym typeface="Canva Sans"/>
              </a:rPr>
              <a:t>QKD Demonstrations:</a:t>
            </a:r>
          </a:p>
          <a:p>
            <a:pPr algn="l" marL="1559527" indent="-389882" lvl="3">
              <a:lnSpc>
                <a:spcPts val="3370"/>
              </a:lnSpc>
              <a:buFont typeface="Arial"/>
              <a:buChar char="￭"/>
            </a:pPr>
            <a:r>
              <a:rPr lang="en-US" sz="2407">
                <a:solidFill>
                  <a:srgbClr val="000000"/>
                </a:solidFill>
                <a:latin typeface="Canva Sans"/>
                <a:ea typeface="Canva Sans"/>
                <a:cs typeface="Canva Sans"/>
                <a:sym typeface="Canva Sans"/>
              </a:rPr>
              <a:t>Free-space quantum communication over 300 meters by </a:t>
            </a:r>
            <a:r>
              <a:rPr lang="en-US" sz="2407">
                <a:solidFill>
                  <a:srgbClr val="000000"/>
                </a:solidFill>
                <a:latin typeface="Canva Sans"/>
                <a:ea typeface="Canva Sans"/>
                <a:cs typeface="Canva Sans"/>
                <a:sym typeface="Canva Sans"/>
                <a:hlinkClick r:id="rId8" tooltip="https://www.isro.gov.in/Quantum%20Key%20Distribution%20(QKD).html"/>
              </a:rPr>
              <a:t>ISRO</a:t>
            </a:r>
            <a:r>
              <a:rPr lang="en-US" sz="2407">
                <a:solidFill>
                  <a:srgbClr val="000000"/>
                </a:solidFill>
                <a:latin typeface="Canva Sans"/>
                <a:ea typeface="Canva Sans"/>
                <a:cs typeface="Canva Sans"/>
                <a:sym typeface="Canva Sans"/>
              </a:rPr>
              <a:t>. </a:t>
            </a:r>
          </a:p>
          <a:p>
            <a:pPr algn="l" marL="1559527" indent="-389882" lvl="3">
              <a:lnSpc>
                <a:spcPts val="3370"/>
              </a:lnSpc>
              <a:buFont typeface="Arial"/>
              <a:buChar char="￭"/>
            </a:pPr>
            <a:r>
              <a:rPr lang="en-US" sz="2407">
                <a:solidFill>
                  <a:srgbClr val="000000"/>
                </a:solidFill>
                <a:latin typeface="Canva Sans"/>
                <a:ea typeface="Canva Sans"/>
                <a:cs typeface="Canva Sans"/>
                <a:sym typeface="Canva Sans"/>
              </a:rPr>
              <a:t>QKD over a 1km distance using entanglement in the air by IIT-Delhi. </a:t>
            </a:r>
          </a:p>
          <a:p>
            <a:pPr algn="l" marL="1559527" indent="-389882" lvl="3">
              <a:lnSpc>
                <a:spcPts val="3370"/>
              </a:lnSpc>
              <a:buFont typeface="Arial"/>
              <a:buChar char="￭"/>
            </a:pPr>
            <a:r>
              <a:rPr lang="en-US" sz="2407">
                <a:solidFill>
                  <a:srgbClr val="000000"/>
                </a:solidFill>
                <a:latin typeface="Canva Sans"/>
                <a:ea typeface="Canva Sans"/>
                <a:cs typeface="Canva Sans"/>
                <a:sym typeface="Canva Sans"/>
              </a:rPr>
              <a:t>QKD transmission over a 4-core Multi-Core Fibre by C-DOT and STL. </a:t>
            </a:r>
          </a:p>
          <a:p>
            <a:pPr algn="l">
              <a:lnSpc>
                <a:spcPts val="337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7452334" y="-510704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6002332" y="0"/>
            <a:ext cx="5411598" cy="1849783"/>
          </a:xfrm>
          <a:custGeom>
            <a:avLst/>
            <a:gdLst/>
            <a:ahLst/>
            <a:cxnLst/>
            <a:rect r="r" b="b" t="t" l="l"/>
            <a:pathLst>
              <a:path h="1849783" w="5411598">
                <a:moveTo>
                  <a:pt x="0" y="0"/>
                </a:moveTo>
                <a:lnTo>
                  <a:pt x="5411598" y="0"/>
                </a:lnTo>
                <a:lnTo>
                  <a:pt x="5411598" y="1849783"/>
                </a:lnTo>
                <a:lnTo>
                  <a:pt x="0" y="1849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80302" y="9409789"/>
            <a:ext cx="15322762" cy="8229600"/>
          </a:xfrm>
          <a:custGeom>
            <a:avLst/>
            <a:gdLst/>
            <a:ahLst/>
            <a:cxnLst/>
            <a:rect r="r" b="b" t="t" l="l"/>
            <a:pathLst>
              <a:path h="8229600" w="15322762">
                <a:moveTo>
                  <a:pt x="0" y="0"/>
                </a:moveTo>
                <a:lnTo>
                  <a:pt x="15322761" y="0"/>
                </a:lnTo>
                <a:lnTo>
                  <a:pt x="15322761" y="8229600"/>
                </a:lnTo>
                <a:lnTo>
                  <a:pt x="0" y="8229600"/>
                </a:lnTo>
                <a:lnTo>
                  <a:pt x="0" y="0"/>
                </a:lnTo>
                <a:close/>
              </a:path>
            </a:pathLst>
          </a:custGeom>
          <a:blipFill>
            <a:blip r:embed="rId2"/>
            <a:stretch>
              <a:fillRect l="0" t="0" r="0" b="0"/>
            </a:stretch>
          </a:blipFill>
        </p:spPr>
      </p:sp>
      <p:graphicFrame>
        <p:nvGraphicFramePr>
          <p:cNvPr name="Object 5" id="5"/>
          <p:cNvGraphicFramePr/>
          <p:nvPr/>
        </p:nvGraphicFramePr>
        <p:xfrm>
          <a:off x="629336" y="3470875"/>
          <a:ext cx="15715018" cy="6775295"/>
        </p:xfrm>
        <a:graphic>
          <a:graphicData uri="http://schemas.openxmlformats.org/presentationml/2006/ole">
            <p:oleObj imgW="18859500" imgH="99060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6" id="6"/>
          <p:cNvSpPr txBox="true"/>
          <p:nvPr/>
        </p:nvSpPr>
        <p:spPr>
          <a:xfrm rot="0">
            <a:off x="7081971" y="150617"/>
            <a:ext cx="3252320" cy="1472350"/>
          </a:xfrm>
          <a:prstGeom prst="rect">
            <a:avLst/>
          </a:prstGeom>
        </p:spPr>
        <p:txBody>
          <a:bodyPr anchor="t" rtlCol="false" tIns="0" lIns="0" bIns="0" rIns="0">
            <a:spAutoFit/>
          </a:bodyPr>
          <a:lstStyle/>
          <a:p>
            <a:pPr algn="ctr">
              <a:lnSpc>
                <a:spcPts val="5996"/>
              </a:lnSpc>
            </a:pPr>
            <a:r>
              <a:rPr lang="en-US" sz="4283">
                <a:solidFill>
                  <a:srgbClr val="022C5E"/>
                </a:solidFill>
                <a:latin typeface="Hobo"/>
                <a:ea typeface="Hobo"/>
                <a:cs typeface="Hobo"/>
                <a:sym typeface="Hobo"/>
              </a:rPr>
              <a:t>Limitations </a:t>
            </a:r>
          </a:p>
          <a:p>
            <a:pPr algn="ctr">
              <a:lnSpc>
                <a:spcPts val="5996"/>
              </a:lnSpc>
            </a:pPr>
            <a:r>
              <a:rPr lang="en-US" sz="4283">
                <a:solidFill>
                  <a:srgbClr val="022C5E"/>
                </a:solidFill>
                <a:latin typeface="Hobo"/>
                <a:ea typeface="Hobo"/>
                <a:cs typeface="Hobo"/>
                <a:sym typeface="Hobo"/>
              </a:rPr>
              <a:t>and Threats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936538" y="102870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TextBox 3" id="3"/>
          <p:cNvSpPr txBox="true"/>
          <p:nvPr/>
        </p:nvSpPr>
        <p:spPr>
          <a:xfrm rot="0">
            <a:off x="1705689" y="2445598"/>
            <a:ext cx="14876621" cy="5288535"/>
          </a:xfrm>
          <a:prstGeom prst="rect">
            <a:avLst/>
          </a:prstGeom>
        </p:spPr>
        <p:txBody>
          <a:bodyPr anchor="t" rtlCol="false" tIns="0" lIns="0" bIns="0" rIns="0">
            <a:spAutoFit/>
          </a:bodyPr>
          <a:lstStyle/>
          <a:p>
            <a:pPr algn="ctr">
              <a:lnSpc>
                <a:spcPts val="14248"/>
              </a:lnSpc>
            </a:pPr>
            <a:r>
              <a:rPr lang="en-US" sz="13700">
                <a:solidFill>
                  <a:srgbClr val="000000"/>
                </a:solidFill>
                <a:latin typeface="Sergio Trendy"/>
                <a:ea typeface="Sergio Trendy"/>
                <a:cs typeface="Sergio Trendy"/>
                <a:sym typeface="Sergio Trendy"/>
              </a:rPr>
              <a:t>I</a:t>
            </a:r>
            <a:r>
              <a:rPr lang="en-US" sz="13700">
                <a:solidFill>
                  <a:srgbClr val="000000"/>
                </a:solidFill>
                <a:latin typeface="Sergio Trendy"/>
                <a:ea typeface="Sergio Trendy"/>
                <a:cs typeface="Sergio Trendy"/>
                <a:sym typeface="Sergio Trendy"/>
              </a:rPr>
              <a:t>ndia’s Role in Quantum Defence</a:t>
            </a:r>
          </a:p>
        </p:txBody>
      </p:sp>
      <p:sp>
        <p:nvSpPr>
          <p:cNvPr name="Freeform 4" id="4"/>
          <p:cNvSpPr/>
          <p:nvPr/>
        </p:nvSpPr>
        <p:spPr>
          <a:xfrm flipH="false" flipV="false" rot="0">
            <a:off x="-3634180" y="-6174527"/>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8714550" y="8235442"/>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3634180" y="-6174527"/>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936538" y="102870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8714550" y="8235442"/>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6417124" y="2216669"/>
            <a:ext cx="11537064" cy="7801939"/>
          </a:xfrm>
          <a:custGeom>
            <a:avLst/>
            <a:gdLst/>
            <a:ahLst/>
            <a:cxnLst/>
            <a:rect r="r" b="b" t="t" l="l"/>
            <a:pathLst>
              <a:path h="7801939" w="11537064">
                <a:moveTo>
                  <a:pt x="0" y="0"/>
                </a:moveTo>
                <a:lnTo>
                  <a:pt x="11537064" y="0"/>
                </a:lnTo>
                <a:lnTo>
                  <a:pt x="11537064" y="7801940"/>
                </a:lnTo>
                <a:lnTo>
                  <a:pt x="0" y="7801940"/>
                </a:lnTo>
                <a:lnTo>
                  <a:pt x="0" y="0"/>
                </a:lnTo>
                <a:close/>
              </a:path>
            </a:pathLst>
          </a:custGeom>
          <a:blipFill>
            <a:blip r:embed="rId3"/>
            <a:stretch>
              <a:fillRect l="0" t="0" r="0" b="0"/>
            </a:stretch>
          </a:blipFill>
        </p:spPr>
      </p:sp>
      <p:sp>
        <p:nvSpPr>
          <p:cNvPr name="Freeform 6" id="6"/>
          <p:cNvSpPr/>
          <p:nvPr/>
        </p:nvSpPr>
        <p:spPr>
          <a:xfrm flipH="false" flipV="false" rot="0">
            <a:off x="788595" y="3224900"/>
            <a:ext cx="5244490" cy="6793709"/>
          </a:xfrm>
          <a:custGeom>
            <a:avLst/>
            <a:gdLst/>
            <a:ahLst/>
            <a:cxnLst/>
            <a:rect r="r" b="b" t="t" l="l"/>
            <a:pathLst>
              <a:path h="6793709" w="5244490">
                <a:moveTo>
                  <a:pt x="0" y="0"/>
                </a:moveTo>
                <a:lnTo>
                  <a:pt x="5244489" y="0"/>
                </a:lnTo>
                <a:lnTo>
                  <a:pt x="5244489" y="6793709"/>
                </a:lnTo>
                <a:lnTo>
                  <a:pt x="0" y="6793709"/>
                </a:lnTo>
                <a:lnTo>
                  <a:pt x="0" y="0"/>
                </a:lnTo>
                <a:close/>
              </a:path>
            </a:pathLst>
          </a:custGeom>
          <a:blipFill>
            <a:blip r:embed="rId4"/>
            <a:stretch>
              <a:fillRect l="0" t="0" r="0" b="0"/>
            </a:stretch>
          </a:blipFill>
        </p:spPr>
      </p:sp>
      <p:sp>
        <p:nvSpPr>
          <p:cNvPr name="TextBox 7" id="7"/>
          <p:cNvSpPr txBox="true"/>
          <p:nvPr/>
        </p:nvSpPr>
        <p:spPr>
          <a:xfrm rot="0">
            <a:off x="5712218" y="817309"/>
            <a:ext cx="6863565" cy="546607"/>
          </a:xfrm>
          <a:prstGeom prst="rect">
            <a:avLst/>
          </a:prstGeom>
        </p:spPr>
        <p:txBody>
          <a:bodyPr anchor="t" rtlCol="false" tIns="0" lIns="0" bIns="0" rIns="0">
            <a:spAutoFit/>
          </a:bodyPr>
          <a:lstStyle/>
          <a:p>
            <a:pPr algn="ctr">
              <a:lnSpc>
                <a:spcPts val="4575"/>
              </a:lnSpc>
            </a:pPr>
            <a:r>
              <a:rPr lang="en-US" sz="4399">
                <a:solidFill>
                  <a:srgbClr val="000000"/>
                </a:solidFill>
                <a:latin typeface="Sergio Trendy"/>
                <a:ea typeface="Sergio Trendy"/>
                <a:cs typeface="Sergio Trendy"/>
                <a:sym typeface="Sergio Trendy"/>
              </a:rPr>
              <a:t>Goverment Initiatives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8000"/>
            </a:blip>
            <a:stretch>
              <a:fillRect l="0" t="0" r="0" b="0"/>
            </a:stretch>
          </a:blipFill>
        </p:spPr>
      </p:sp>
      <p:sp>
        <p:nvSpPr>
          <p:cNvPr name="TextBox 3" id="3"/>
          <p:cNvSpPr txBox="true"/>
          <p:nvPr/>
        </p:nvSpPr>
        <p:spPr>
          <a:xfrm rot="0">
            <a:off x="1341962" y="1908978"/>
            <a:ext cx="15748200" cy="7845555"/>
          </a:xfrm>
          <a:prstGeom prst="rect">
            <a:avLst/>
          </a:prstGeom>
        </p:spPr>
        <p:txBody>
          <a:bodyPr anchor="t" rtlCol="false" tIns="0" lIns="0" bIns="0" rIns="0">
            <a:spAutoFit/>
          </a:bodyPr>
          <a:lstStyle/>
          <a:p>
            <a:pPr algn="just">
              <a:lnSpc>
                <a:spcPts val="5676"/>
              </a:lnSpc>
            </a:pPr>
            <a:r>
              <a:rPr lang="en-US" sz="4054">
                <a:solidFill>
                  <a:srgbClr val="000000"/>
                </a:solidFill>
                <a:latin typeface="Canva Sans"/>
                <a:ea typeface="Canva Sans"/>
                <a:cs typeface="Canva Sans"/>
                <a:sym typeface="Canva Sans"/>
              </a:rPr>
              <a:t>DRDO is actively involved in field testing</a:t>
            </a:r>
            <a:r>
              <a:rPr lang="en-US" sz="4054">
                <a:solidFill>
                  <a:srgbClr val="000000"/>
                </a:solidFill>
                <a:latin typeface="Canva Sans"/>
                <a:ea typeface="Canva Sans"/>
                <a:cs typeface="Canva Sans"/>
                <a:sym typeface="Canva Sans"/>
                <a:hlinkClick r:id="rId3" tooltip="https://www.google.com/search?sca_esv=77f2c6aecc83f1a9&amp;cs=1&amp;sxsrf=AE3TifMTsnb1azd1oIJg1PlMGy74oglOWQ%3A1750967196089&amp;q=Quantum+Key+Distribution+%28QKD%29&amp;sa=X&amp;ved=2ahUKEwi2nNiN7Y-OAxW54DgGHf-HD3YQxccNegQIBBAB&amp;mstk=AUtExfBeq63Stg6EWqOspQKj6mVuT3JbUiSIXtqVyaiSxhyl-1yw72FLrh2dVnysYaJ9j2vVrXqhDVqXifhAWRi_5LTv7LqISXkAU2yHT16YyJh-F7MN6Ex4Y-LGzQmMLGOvmujHPkQhaOnuOwacQLD0XL1FBzsHC-wfrQ3SlOMVpGpcY7ug8yzLnL1Ck3gUCWsBjzFetM5gK3_RbVNSyVFdXGJYd3uyX1Y77L9963XPoZI42YFxyRHJ4yLzG0B9di22BsU1D0qz4lLETDhlGkkwZHc_eyRB8pQgmLLehBzTldHg9w&amp;csui=3"/>
              </a:rPr>
              <a:t> (QKD)</a:t>
            </a:r>
            <a:r>
              <a:rPr lang="en-US" sz="4054">
                <a:solidFill>
                  <a:srgbClr val="000000"/>
                </a:solidFill>
                <a:latin typeface="Canva Sans"/>
                <a:ea typeface="Canva Sans"/>
                <a:cs typeface="Canva Sans"/>
                <a:sym typeface="Canva Sans"/>
              </a:rPr>
              <a:t> technologies, particularly between Secunderabad and Hyderabad, and is also establishing </a:t>
            </a:r>
            <a:r>
              <a:rPr lang="en-US" sz="4054" u="sng">
                <a:solidFill>
                  <a:srgbClr val="000000"/>
                </a:solidFill>
                <a:latin typeface="Canva Sans"/>
                <a:ea typeface="Canva Sans"/>
                <a:cs typeface="Canva Sans"/>
                <a:sym typeface="Canva Sans"/>
                <a:hlinkClick r:id="rId4" tooltip="https://www.google.com/search?sca_esv=77f2c6aecc83f1a9&amp;cs=1&amp;sxsrf=AE3TifMTsnb1azd1oIJg1PlMGy74oglOWQ%3A1750967196089&amp;q=Centres+of+Excellence&amp;sa=X&amp;ved=2ahUKEwi2nNiN7Y-OAxW54DgGHf-HD3YQxccNegQIBBAC&amp;mstk=AUtExfBeq63Stg6EWqOspQKj6mVuT3JbUiSIXtqVyaiSxhyl-1yw72FLrh2dVnysYaJ9j2vVrXqhDVqXifhAWRi_5LTv7LqISXkAU2yHT16YyJh-F7MN6Ex4Y-LGzQmMLGOvmujHPkQhaOnuOwacQLD0XL1FBzsHC-wfrQ3SlOMVpGpcY7ug8yzLnL1Ck3gUCWsBjzFetM5gK3_RbVNSyVFdXGJYd3uyX1Y77L9963XPoZI42YFxyRHJ4yLzG0B9di22BsU1D0qz4lLETDhlGkkwZHc_eyRB8pQgmLLehBzTldHg9w&amp;csui=3"/>
              </a:rPr>
              <a:t>Centres of Excellence</a:t>
            </a:r>
            <a:r>
              <a:rPr lang="en-US" sz="4054">
                <a:solidFill>
                  <a:srgbClr val="000000"/>
                </a:solidFill>
                <a:latin typeface="Canva Sans"/>
                <a:ea typeface="Canva Sans"/>
                <a:cs typeface="Canva Sans"/>
                <a:sym typeface="Canva Sans"/>
              </a:rPr>
              <a:t> (CoEs) within IITs. These initiatives are part of a broader effort to advance secure communication technologies for defense applications. </a:t>
            </a:r>
          </a:p>
          <a:p>
            <a:pPr algn="just">
              <a:lnSpc>
                <a:spcPts val="5676"/>
              </a:lnSpc>
            </a:pPr>
            <a:r>
              <a:rPr lang="en-US" sz="4054">
                <a:solidFill>
                  <a:srgbClr val="000000"/>
                </a:solidFill>
                <a:latin typeface="Canva Sans"/>
                <a:ea typeface="Canva Sans"/>
                <a:cs typeface="Canva Sans"/>
                <a:sym typeface="Canva Sans"/>
              </a:rPr>
              <a:t>DRDO has successfully demonstrated QKD technology, including a 12km link between two Hyderabad-based labs (DRDL and RCI). Additionally, they have collaborated with IIT Delhi to establish a </a:t>
            </a:r>
            <a:r>
              <a:rPr lang="en-US" sz="4054" u="sng">
                <a:solidFill>
                  <a:srgbClr val="000000"/>
                </a:solidFill>
                <a:latin typeface="Canva Sans"/>
                <a:ea typeface="Canva Sans"/>
                <a:cs typeface="Canva Sans"/>
                <a:sym typeface="Canva Sans"/>
              </a:rPr>
              <a:t>QKD link</a:t>
            </a:r>
            <a:r>
              <a:rPr lang="en-US" sz="4054">
                <a:solidFill>
                  <a:srgbClr val="000000"/>
                </a:solidFill>
                <a:latin typeface="Canva Sans"/>
                <a:ea typeface="Canva Sans"/>
                <a:cs typeface="Canva Sans"/>
                <a:sym typeface="Canva Sans"/>
              </a:rPr>
              <a:t> between Vindhyachal and Prayagraj, using both fiber optic and free-space methods. </a:t>
            </a:r>
            <a:r>
              <a:rPr lang="en-US" sz="4054" u="sng">
                <a:solidFill>
                  <a:srgbClr val="000000"/>
                </a:solidFill>
                <a:latin typeface="Canva Sans"/>
                <a:ea typeface="Canva Sans"/>
                <a:cs typeface="Canva Sans"/>
                <a:sym typeface="Canva Sans"/>
                <a:hlinkClick r:id="rId5" tooltip="https://www.thehindu.com/sci-tech/science/drdo-and-iit-delhi-demonstrate-free-space-quantum-secure-communication-over-1-km-distance/article69701174.ece"/>
              </a:rPr>
              <a:t>[*]</a:t>
            </a:r>
          </a:p>
          <a:p>
            <a:pPr algn="just">
              <a:lnSpc>
                <a:spcPts val="5676"/>
              </a:lnSpc>
            </a:pPr>
          </a:p>
        </p:txBody>
      </p:sp>
      <p:sp>
        <p:nvSpPr>
          <p:cNvPr name="TextBox 4" id="4"/>
          <p:cNvSpPr txBox="true"/>
          <p:nvPr/>
        </p:nvSpPr>
        <p:spPr>
          <a:xfrm rot="0">
            <a:off x="5977424" y="491778"/>
            <a:ext cx="6477276" cy="969070"/>
          </a:xfrm>
          <a:prstGeom prst="rect">
            <a:avLst/>
          </a:prstGeom>
        </p:spPr>
        <p:txBody>
          <a:bodyPr anchor="t" rtlCol="false" tIns="0" lIns="0" bIns="0" rIns="0">
            <a:spAutoFit/>
          </a:bodyPr>
          <a:lstStyle/>
          <a:p>
            <a:pPr algn="ctr">
              <a:lnSpc>
                <a:spcPts val="7946"/>
              </a:lnSpc>
            </a:pPr>
            <a:r>
              <a:rPr lang="en-US" sz="5675">
                <a:solidFill>
                  <a:srgbClr val="022C5E"/>
                </a:solidFill>
                <a:latin typeface="Hobo"/>
                <a:ea typeface="Hobo"/>
                <a:cs typeface="Hobo"/>
                <a:sym typeface="Hobo"/>
              </a:rPr>
              <a:t>DRDO Contributions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243766" y="14471"/>
            <a:ext cx="5934317" cy="2028458"/>
          </a:xfrm>
          <a:custGeom>
            <a:avLst/>
            <a:gdLst/>
            <a:ahLst/>
            <a:cxnLst/>
            <a:rect r="r" b="b" t="t" l="l"/>
            <a:pathLst>
              <a:path h="2028458" w="5934317">
                <a:moveTo>
                  <a:pt x="0" y="0"/>
                </a:moveTo>
                <a:lnTo>
                  <a:pt x="5934317" y="0"/>
                </a:lnTo>
                <a:lnTo>
                  <a:pt x="5934317" y="2028458"/>
                </a:lnTo>
                <a:lnTo>
                  <a:pt x="0" y="2028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03104" y="8865103"/>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7721735" y="-6604364"/>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4">
              <a:alphaModFix amt="78000"/>
            </a:blip>
            <a:stretch>
              <a:fillRect l="0" t="0" r="0" b="0"/>
            </a:stretch>
          </a:blipFill>
        </p:spPr>
      </p:sp>
      <p:sp>
        <p:nvSpPr>
          <p:cNvPr name="TextBox 5" id="5"/>
          <p:cNvSpPr txBox="true"/>
          <p:nvPr/>
        </p:nvSpPr>
        <p:spPr>
          <a:xfrm rot="0">
            <a:off x="558432" y="1985779"/>
            <a:ext cx="16192080" cy="8049089"/>
          </a:xfrm>
          <a:prstGeom prst="rect">
            <a:avLst/>
          </a:prstGeom>
        </p:spPr>
        <p:txBody>
          <a:bodyPr anchor="t" rtlCol="false" tIns="0" lIns="0" bIns="0" rIns="0">
            <a:spAutoFit/>
          </a:bodyPr>
          <a:lstStyle/>
          <a:p>
            <a:pPr algn="l" marL="664951" indent="-332475" lvl="1">
              <a:lnSpc>
                <a:spcPts val="4311"/>
              </a:lnSpc>
              <a:buFont typeface="Arial"/>
              <a:buChar char="•"/>
            </a:pPr>
            <a:r>
              <a:rPr lang="en-US" sz="3079">
                <a:solidFill>
                  <a:srgbClr val="022C5E"/>
                </a:solidFill>
                <a:latin typeface="Canva Sans"/>
                <a:ea typeface="Canva Sans"/>
                <a:cs typeface="Canva Sans"/>
                <a:sym typeface="Canva Sans"/>
              </a:rPr>
              <a:t>Introduction to Quantum Technologies</a:t>
            </a:r>
          </a:p>
          <a:p>
            <a:pPr algn="l">
              <a:lnSpc>
                <a:spcPts val="4311"/>
              </a:lnSpc>
            </a:pPr>
            <a:r>
              <a:rPr lang="en-US" sz="3079">
                <a:solidFill>
                  <a:srgbClr val="022C5E"/>
                </a:solidFill>
                <a:latin typeface="Canva Sans"/>
                <a:ea typeface="Canva Sans"/>
                <a:cs typeface="Canva Sans"/>
                <a:sym typeface="Canva Sans"/>
              </a:rPr>
              <a:t>         </a:t>
            </a:r>
            <a:r>
              <a:rPr lang="en-US" sz="3079">
                <a:solidFill>
                  <a:srgbClr val="022C5E"/>
                </a:solidFill>
                <a:latin typeface="Canva Sans"/>
                <a:ea typeface="Canva Sans"/>
                <a:cs typeface="Canva Sans"/>
                <a:sym typeface="Canva Sans"/>
              </a:rPr>
              <a:t>– What they are and why they matter in the modern world</a:t>
            </a:r>
          </a:p>
          <a:p>
            <a:pPr algn="l" marL="664951" indent="-332475" lvl="1">
              <a:lnSpc>
                <a:spcPts val="4311"/>
              </a:lnSpc>
              <a:buFont typeface="Arial"/>
              <a:buChar char="•"/>
            </a:pPr>
            <a:r>
              <a:rPr lang="en-US" sz="3079">
                <a:solidFill>
                  <a:srgbClr val="022C5E"/>
                </a:solidFill>
                <a:latin typeface="Canva Sans"/>
                <a:ea typeface="Canva Sans"/>
                <a:cs typeface="Canva Sans"/>
                <a:sym typeface="Canva Sans"/>
              </a:rPr>
              <a:t>Quantum Computing for Defence Applications</a:t>
            </a:r>
          </a:p>
          <a:p>
            <a:pPr algn="l">
              <a:lnSpc>
                <a:spcPts val="4311"/>
              </a:lnSpc>
            </a:pPr>
            <a:r>
              <a:rPr lang="en-US" sz="3079">
                <a:solidFill>
                  <a:srgbClr val="022C5E"/>
                </a:solidFill>
                <a:latin typeface="Canva Sans"/>
                <a:ea typeface="Canva Sans"/>
                <a:cs typeface="Canva Sans"/>
                <a:sym typeface="Canva Sans"/>
              </a:rPr>
              <a:t>         </a:t>
            </a:r>
            <a:r>
              <a:rPr lang="en-US" sz="3079">
                <a:solidFill>
                  <a:srgbClr val="022C5E"/>
                </a:solidFill>
                <a:latin typeface="Canva Sans"/>
                <a:ea typeface="Canva Sans"/>
                <a:cs typeface="Canva Sans"/>
                <a:sym typeface="Canva Sans"/>
              </a:rPr>
              <a:t>– Cryptanalysis, simulations, AI, and strategic advantages</a:t>
            </a:r>
          </a:p>
          <a:p>
            <a:pPr algn="l" marL="664951" indent="-332475" lvl="1">
              <a:lnSpc>
                <a:spcPts val="4311"/>
              </a:lnSpc>
              <a:buFont typeface="Arial"/>
              <a:buChar char="•"/>
            </a:pPr>
            <a:r>
              <a:rPr lang="en-US" sz="3079">
                <a:solidFill>
                  <a:srgbClr val="022C5E"/>
                </a:solidFill>
                <a:latin typeface="Canva Sans"/>
                <a:ea typeface="Canva Sans"/>
                <a:cs typeface="Canva Sans"/>
                <a:sym typeface="Canva Sans"/>
              </a:rPr>
              <a:t>Quantum Communication &amp; Security</a:t>
            </a:r>
          </a:p>
          <a:p>
            <a:pPr algn="l">
              <a:lnSpc>
                <a:spcPts val="4311"/>
              </a:lnSpc>
            </a:pPr>
            <a:r>
              <a:rPr lang="en-US" sz="3079">
                <a:solidFill>
                  <a:srgbClr val="022C5E"/>
                </a:solidFill>
                <a:latin typeface="Canva Sans"/>
                <a:ea typeface="Canva Sans"/>
                <a:cs typeface="Canva Sans"/>
                <a:sym typeface="Canva Sans"/>
              </a:rPr>
              <a:t>         </a:t>
            </a:r>
            <a:r>
              <a:rPr lang="en-US" sz="3079">
                <a:solidFill>
                  <a:srgbClr val="022C5E"/>
                </a:solidFill>
                <a:latin typeface="Canva Sans"/>
                <a:ea typeface="Canva Sans"/>
                <a:cs typeface="Canva Sans"/>
                <a:sym typeface="Canva Sans"/>
              </a:rPr>
              <a:t>– Quantum Key Distribution (QKD), secure networks, and satellite-based comms</a:t>
            </a:r>
          </a:p>
          <a:p>
            <a:pPr algn="l" marL="664951" indent="-332475" lvl="1">
              <a:lnSpc>
                <a:spcPts val="4311"/>
              </a:lnSpc>
              <a:buFont typeface="Arial"/>
              <a:buChar char="•"/>
            </a:pPr>
            <a:r>
              <a:rPr lang="en-US" sz="3079">
                <a:solidFill>
                  <a:srgbClr val="022C5E"/>
                </a:solidFill>
                <a:latin typeface="Canva Sans"/>
                <a:ea typeface="Canva Sans"/>
                <a:cs typeface="Canva Sans"/>
                <a:sym typeface="Canva Sans"/>
              </a:rPr>
              <a:t>India’s Quantum Defence Initiatives</a:t>
            </a:r>
          </a:p>
          <a:p>
            <a:pPr algn="l">
              <a:lnSpc>
                <a:spcPts val="4311"/>
              </a:lnSpc>
            </a:pPr>
            <a:r>
              <a:rPr lang="en-US" sz="3079">
                <a:solidFill>
                  <a:srgbClr val="022C5E"/>
                </a:solidFill>
                <a:latin typeface="Canva Sans"/>
                <a:ea typeface="Canva Sans"/>
                <a:cs typeface="Canva Sans"/>
                <a:sym typeface="Canva Sans"/>
              </a:rPr>
              <a:t>         </a:t>
            </a:r>
            <a:r>
              <a:rPr lang="en-US" sz="3079">
                <a:solidFill>
                  <a:srgbClr val="022C5E"/>
                </a:solidFill>
                <a:latin typeface="Canva Sans"/>
                <a:ea typeface="Canva Sans"/>
                <a:cs typeface="Canva Sans"/>
                <a:sym typeface="Canva Sans"/>
              </a:rPr>
              <a:t>– DRDO, ISRO, NQM, and indigenous innovations</a:t>
            </a:r>
          </a:p>
          <a:p>
            <a:pPr algn="l" marL="664951" indent="-332475" lvl="1">
              <a:lnSpc>
                <a:spcPts val="4311"/>
              </a:lnSpc>
              <a:buFont typeface="Arial"/>
              <a:buChar char="•"/>
            </a:pPr>
            <a:r>
              <a:rPr lang="en-US" sz="3079">
                <a:solidFill>
                  <a:srgbClr val="022C5E"/>
                </a:solidFill>
                <a:latin typeface="Canva Sans"/>
                <a:ea typeface="Canva Sans"/>
                <a:cs typeface="Canva Sans"/>
                <a:sym typeface="Canva Sans"/>
              </a:rPr>
              <a:t>Global Landscape &amp; Strategic Race</a:t>
            </a:r>
          </a:p>
          <a:p>
            <a:pPr algn="l">
              <a:lnSpc>
                <a:spcPts val="4311"/>
              </a:lnSpc>
            </a:pPr>
            <a:r>
              <a:rPr lang="en-US" sz="3079">
                <a:solidFill>
                  <a:srgbClr val="022C5E"/>
                </a:solidFill>
                <a:latin typeface="Canva Sans"/>
                <a:ea typeface="Canva Sans"/>
                <a:cs typeface="Canva Sans"/>
                <a:sym typeface="Canva Sans"/>
              </a:rPr>
              <a:t>         </a:t>
            </a:r>
            <a:r>
              <a:rPr lang="en-US" sz="3079">
                <a:solidFill>
                  <a:srgbClr val="022C5E"/>
                </a:solidFill>
                <a:latin typeface="Canva Sans"/>
                <a:ea typeface="Canva Sans"/>
                <a:cs typeface="Canva Sans"/>
                <a:sym typeface="Canva Sans"/>
              </a:rPr>
              <a:t>– Quantum efforts by China, USA, EU, and how India compares</a:t>
            </a:r>
          </a:p>
          <a:p>
            <a:pPr algn="l" marL="664951" indent="-332475" lvl="1">
              <a:lnSpc>
                <a:spcPts val="4311"/>
              </a:lnSpc>
              <a:buFont typeface="Arial"/>
              <a:buChar char="•"/>
            </a:pPr>
            <a:r>
              <a:rPr lang="en-US" sz="3079">
                <a:solidFill>
                  <a:srgbClr val="022C5E"/>
                </a:solidFill>
                <a:latin typeface="Canva Sans"/>
                <a:ea typeface="Canva Sans"/>
                <a:cs typeface="Canva Sans"/>
                <a:sym typeface="Canva Sans"/>
              </a:rPr>
              <a:t>Post-Quantum Cryptography and Cybersecurity</a:t>
            </a:r>
          </a:p>
          <a:p>
            <a:pPr algn="l">
              <a:lnSpc>
                <a:spcPts val="4311"/>
              </a:lnSpc>
            </a:pPr>
            <a:r>
              <a:rPr lang="en-US" sz="3079">
                <a:solidFill>
                  <a:srgbClr val="022C5E"/>
                </a:solidFill>
                <a:latin typeface="Canva Sans"/>
                <a:ea typeface="Canva Sans"/>
                <a:cs typeface="Canva Sans"/>
                <a:sym typeface="Canva Sans"/>
              </a:rPr>
              <a:t>         </a:t>
            </a:r>
            <a:r>
              <a:rPr lang="en-US" sz="3079">
                <a:solidFill>
                  <a:srgbClr val="022C5E"/>
                </a:solidFill>
                <a:latin typeface="Canva Sans"/>
                <a:ea typeface="Canva Sans"/>
                <a:cs typeface="Canva Sans"/>
                <a:sym typeface="Canva Sans"/>
              </a:rPr>
              <a:t>– Preparing for quantum threats, encryption resilience</a:t>
            </a:r>
          </a:p>
          <a:p>
            <a:pPr algn="l" marL="664951" indent="-332475" lvl="1">
              <a:lnSpc>
                <a:spcPts val="4311"/>
              </a:lnSpc>
              <a:buFont typeface="Arial"/>
              <a:buChar char="•"/>
            </a:pPr>
            <a:r>
              <a:rPr lang="en-US" sz="3079">
                <a:solidFill>
                  <a:srgbClr val="022C5E"/>
                </a:solidFill>
                <a:latin typeface="Canva Sans"/>
                <a:ea typeface="Canva Sans"/>
                <a:cs typeface="Canva Sans"/>
                <a:sym typeface="Canva Sans"/>
              </a:rPr>
              <a:t>Future Outlook</a:t>
            </a:r>
          </a:p>
          <a:p>
            <a:pPr algn="l">
              <a:lnSpc>
                <a:spcPts val="4311"/>
              </a:lnSpc>
            </a:pPr>
            <a:r>
              <a:rPr lang="en-US" sz="3079">
                <a:solidFill>
                  <a:srgbClr val="022C5E"/>
                </a:solidFill>
                <a:latin typeface="Canva Sans"/>
                <a:ea typeface="Canva Sans"/>
                <a:cs typeface="Canva Sans"/>
                <a:sym typeface="Canva Sans"/>
              </a:rPr>
              <a:t>         </a:t>
            </a:r>
            <a:r>
              <a:rPr lang="en-US" sz="3079">
                <a:solidFill>
                  <a:srgbClr val="022C5E"/>
                </a:solidFill>
                <a:latin typeface="Canva Sans"/>
                <a:ea typeface="Canva Sans"/>
                <a:cs typeface="Canva Sans"/>
                <a:sym typeface="Canva Sans"/>
              </a:rPr>
              <a:t>– Quantum radar, quantum internet, and battlefield deployment</a:t>
            </a:r>
          </a:p>
          <a:p>
            <a:pPr algn="l">
              <a:lnSpc>
                <a:spcPts val="4311"/>
              </a:lnSpc>
            </a:pPr>
          </a:p>
        </p:txBody>
      </p:sp>
      <p:sp>
        <p:nvSpPr>
          <p:cNvPr name="TextBox 6" id="6"/>
          <p:cNvSpPr txBox="true"/>
          <p:nvPr/>
        </p:nvSpPr>
        <p:spPr>
          <a:xfrm rot="0">
            <a:off x="243766" y="515757"/>
            <a:ext cx="5934317" cy="887095"/>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AGENDA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0" y="10853"/>
            <a:ext cx="18429329" cy="10276147"/>
          </a:xfrm>
          <a:custGeom>
            <a:avLst/>
            <a:gdLst/>
            <a:ahLst/>
            <a:cxnLst/>
            <a:rect r="r" b="b" t="t" l="l"/>
            <a:pathLst>
              <a:path h="10276147" w="18429329">
                <a:moveTo>
                  <a:pt x="0" y="0"/>
                </a:moveTo>
                <a:lnTo>
                  <a:pt x="18429329" y="0"/>
                </a:lnTo>
                <a:lnTo>
                  <a:pt x="18429329" y="10276147"/>
                </a:lnTo>
                <a:lnTo>
                  <a:pt x="0" y="10276147"/>
                </a:lnTo>
                <a:lnTo>
                  <a:pt x="0" y="0"/>
                </a:lnTo>
                <a:close/>
              </a:path>
            </a:pathLst>
          </a:custGeom>
          <a:blipFill>
            <a:blip r:embed="rId2">
              <a:alphaModFix amt="54000"/>
            </a:blip>
            <a:stretch>
              <a:fillRect l="0" t="-10527" r="0" b="-10527"/>
            </a:stretch>
          </a:blipFill>
        </p:spPr>
      </p:sp>
      <p:sp>
        <p:nvSpPr>
          <p:cNvPr name="TextBox 3" id="3"/>
          <p:cNvSpPr txBox="true"/>
          <p:nvPr/>
        </p:nvSpPr>
        <p:spPr>
          <a:xfrm rot="0">
            <a:off x="422883" y="1722120"/>
            <a:ext cx="17442235" cy="8117205"/>
          </a:xfrm>
          <a:prstGeom prst="rect">
            <a:avLst/>
          </a:prstGeom>
        </p:spPr>
        <p:txBody>
          <a:bodyPr anchor="t" rtlCol="false" tIns="0" lIns="0" bIns="0" rIns="0">
            <a:spAutoFit/>
          </a:bodyPr>
          <a:lstStyle/>
          <a:p>
            <a:pPr algn="l">
              <a:lnSpc>
                <a:spcPts val="4620"/>
              </a:lnSpc>
            </a:pPr>
            <a:r>
              <a:rPr lang="en-US" sz="3300">
                <a:solidFill>
                  <a:srgbClr val="FFFFFF"/>
                </a:solidFill>
                <a:latin typeface="Canva Sans"/>
                <a:ea typeface="Canva Sans"/>
                <a:cs typeface="Canva Sans"/>
                <a:sym typeface="Canva Sans"/>
              </a:rPr>
              <a:t>ISRO's role in quantum communication satellite trials is focused on developing and demonstrating the technology for secure, satellite-based quantum communication. This includes developing key technologies like robust entangled photon sources, quantum key distribution (QKD) protocols, and secure cryptographic software. ISRO aims to use these technologies for future-proof data security and to establish India as a leader in quantum communication. </a:t>
            </a:r>
          </a:p>
          <a:p>
            <a:pPr algn="l">
              <a:lnSpc>
                <a:spcPts val="4620"/>
              </a:lnSpc>
            </a:pPr>
            <a:r>
              <a:rPr lang="en-US" sz="3300">
                <a:solidFill>
                  <a:srgbClr val="FFFFFF"/>
                </a:solidFill>
                <a:latin typeface="Canva Sans"/>
                <a:ea typeface="Canva Sans"/>
                <a:cs typeface="Canva Sans"/>
                <a:sym typeface="Canva Sans"/>
              </a:rPr>
              <a:t>ISRO has demonstrated free-space quantum communication over a distance of 300 meters. It was demonstrated at Space Applications Centre (SAC), Ahmedabad, between two line-of-sight buildings within the campus. The experiment was performed at night, in order to ensure that there is no interference of the direct sunlight.</a:t>
            </a:r>
          </a:p>
          <a:p>
            <a:pPr algn="l">
              <a:lnSpc>
                <a:spcPts val="4620"/>
              </a:lnSpc>
            </a:pPr>
            <a:r>
              <a:rPr lang="en-US" sz="3300">
                <a:solidFill>
                  <a:srgbClr val="FFFFFF"/>
                </a:solidFill>
                <a:latin typeface="Canva Sans"/>
                <a:ea typeface="Canva Sans"/>
                <a:cs typeface="Canva Sans"/>
                <a:sym typeface="Canva Sans"/>
              </a:rPr>
              <a:t>The experiment is a major breakthrough towards ISRO’s goal of demonstrating Satellite Based Quantum Communication (SBQC), where ISRO is gearing up to demonstrate the technology between two Indian ground stations.</a:t>
            </a:r>
          </a:p>
        </p:txBody>
      </p:sp>
      <p:sp>
        <p:nvSpPr>
          <p:cNvPr name="TextBox 4" id="4"/>
          <p:cNvSpPr txBox="true"/>
          <p:nvPr/>
        </p:nvSpPr>
        <p:spPr>
          <a:xfrm rot="0">
            <a:off x="6176841" y="391851"/>
            <a:ext cx="6398894" cy="903605"/>
          </a:xfrm>
          <a:prstGeom prst="rect">
            <a:avLst/>
          </a:prstGeom>
        </p:spPr>
        <p:txBody>
          <a:bodyPr anchor="t" rtlCol="false" tIns="0" lIns="0" bIns="0" rIns="0">
            <a:spAutoFit/>
          </a:bodyPr>
          <a:lstStyle/>
          <a:p>
            <a:pPr algn="ctr">
              <a:lnSpc>
                <a:spcPts val="7419"/>
              </a:lnSpc>
            </a:pPr>
            <a:r>
              <a:rPr lang="en-US" sz="5299">
                <a:solidFill>
                  <a:srgbClr val="022C5E"/>
                </a:solidFill>
                <a:latin typeface="Hobo"/>
                <a:ea typeface="Hobo"/>
                <a:cs typeface="Hobo"/>
                <a:sym typeface="Hobo"/>
              </a:rPr>
              <a:t>ISRO’s Contributions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455891" y="-256439"/>
            <a:ext cx="19189278" cy="10793969"/>
          </a:xfrm>
          <a:custGeom>
            <a:avLst/>
            <a:gdLst/>
            <a:ahLst/>
            <a:cxnLst/>
            <a:rect r="r" b="b" t="t" l="l"/>
            <a:pathLst>
              <a:path h="10793969" w="19189278">
                <a:moveTo>
                  <a:pt x="0" y="0"/>
                </a:moveTo>
                <a:lnTo>
                  <a:pt x="19189279" y="0"/>
                </a:lnTo>
                <a:lnTo>
                  <a:pt x="19189279" y="10793969"/>
                </a:lnTo>
                <a:lnTo>
                  <a:pt x="0" y="10793969"/>
                </a:lnTo>
                <a:lnTo>
                  <a:pt x="0" y="0"/>
                </a:lnTo>
                <a:close/>
              </a:path>
            </a:pathLst>
          </a:custGeom>
          <a:blipFill>
            <a:blip r:embed="rId2">
              <a:alphaModFix amt="47000"/>
            </a:blip>
            <a:stretch>
              <a:fillRect l="0" t="0" r="0" b="0"/>
            </a:stretch>
          </a:blipFill>
        </p:spPr>
      </p:sp>
      <p:sp>
        <p:nvSpPr>
          <p:cNvPr name="TextBox 3" id="3"/>
          <p:cNvSpPr txBox="true"/>
          <p:nvPr/>
        </p:nvSpPr>
        <p:spPr>
          <a:xfrm rot="0">
            <a:off x="422883" y="1741170"/>
            <a:ext cx="10736515" cy="2815430"/>
          </a:xfrm>
          <a:prstGeom prst="rect">
            <a:avLst/>
          </a:prstGeom>
        </p:spPr>
        <p:txBody>
          <a:bodyPr anchor="t" rtlCol="false" tIns="0" lIns="0" bIns="0" rIns="0">
            <a:spAutoFit/>
          </a:bodyPr>
          <a:lstStyle/>
          <a:p>
            <a:pPr algn="l">
              <a:lnSpc>
                <a:spcPts val="2843"/>
              </a:lnSpc>
            </a:pPr>
            <a:r>
              <a:rPr lang="en-US" sz="2031" b="true">
                <a:solidFill>
                  <a:srgbClr val="000000"/>
                </a:solidFill>
                <a:latin typeface="Canva Sans Bold"/>
                <a:ea typeface="Canva Sans Bold"/>
                <a:cs typeface="Canva Sans Bold"/>
                <a:sym typeface="Canva Sans Bold"/>
              </a:rPr>
              <a:t>QNu Labs – </a:t>
            </a:r>
            <a:r>
              <a:rPr lang="en-US" sz="2031" b="true">
                <a:solidFill>
                  <a:srgbClr val="000000"/>
                </a:solidFill>
                <a:latin typeface="Canva Sans Bold"/>
                <a:ea typeface="Canva Sans Bold"/>
                <a:cs typeface="Canva Sans Bold"/>
                <a:sym typeface="Canva Sans Bold"/>
              </a:rPr>
              <a:t>India’s First Quantum Security Startup</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Bengaluru-based startup working on quantum-safe communication solutions.</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Developed Tropos (QKD p</a:t>
            </a:r>
            <a:r>
              <a:rPr lang="en-US" sz="2031" u="none">
                <a:solidFill>
                  <a:srgbClr val="000000"/>
                </a:solidFill>
                <a:latin typeface="Canva Sans"/>
                <a:ea typeface="Canva Sans"/>
                <a:cs typeface="Canva Sans"/>
                <a:sym typeface="Canva Sans"/>
              </a:rPr>
              <a:t>ro</a:t>
            </a:r>
            <a:r>
              <a:rPr lang="en-US" sz="2031">
                <a:solidFill>
                  <a:srgbClr val="000000"/>
                </a:solidFill>
                <a:latin typeface="Canva Sans"/>
                <a:ea typeface="Canva Sans"/>
                <a:cs typeface="Canva Sans"/>
                <a:sym typeface="Canva Sans"/>
              </a:rPr>
              <a:t>d</a:t>
            </a:r>
            <a:r>
              <a:rPr lang="en-US" sz="2031" u="none">
                <a:solidFill>
                  <a:srgbClr val="000000"/>
                </a:solidFill>
                <a:latin typeface="Canva Sans"/>
                <a:ea typeface="Canva Sans"/>
                <a:cs typeface="Canva Sans"/>
                <a:sym typeface="Canva Sans"/>
              </a:rPr>
              <a:t>u</a:t>
            </a:r>
            <a:r>
              <a:rPr lang="en-US" sz="2031">
                <a:solidFill>
                  <a:srgbClr val="000000"/>
                </a:solidFill>
                <a:latin typeface="Canva Sans"/>
                <a:ea typeface="Canva Sans"/>
                <a:cs typeface="Canva Sans"/>
                <a:sym typeface="Canva Sans"/>
              </a:rPr>
              <a:t>c</a:t>
            </a:r>
            <a:r>
              <a:rPr lang="en-US" sz="2031" u="none">
                <a:solidFill>
                  <a:srgbClr val="000000"/>
                </a:solidFill>
                <a:latin typeface="Canva Sans"/>
                <a:ea typeface="Canva Sans"/>
                <a:cs typeface="Canva Sans"/>
                <a:sym typeface="Canva Sans"/>
              </a:rPr>
              <a:t>t</a:t>
            </a:r>
            <a:r>
              <a:rPr lang="en-US" sz="2031">
                <a:solidFill>
                  <a:srgbClr val="000000"/>
                </a:solidFill>
                <a:latin typeface="Canva Sans"/>
                <a:ea typeface="Canva Sans"/>
                <a:cs typeface="Canva Sans"/>
                <a:sym typeface="Canva Sans"/>
              </a:rPr>
              <a:t>)</a:t>
            </a:r>
            <a:r>
              <a:rPr lang="en-US" sz="2031" u="none">
                <a:solidFill>
                  <a:srgbClr val="000000"/>
                </a:solidFill>
                <a:latin typeface="Canva Sans"/>
                <a:ea typeface="Canva Sans"/>
                <a:cs typeface="Canva Sans"/>
                <a:sym typeface="Canva Sans"/>
              </a:rPr>
              <a:t> and </a:t>
            </a:r>
            <a:r>
              <a:rPr lang="en-US" sz="2031">
                <a:solidFill>
                  <a:srgbClr val="000000"/>
                </a:solidFill>
                <a:latin typeface="Canva Sans"/>
                <a:ea typeface="Canva Sans"/>
                <a:cs typeface="Canva Sans"/>
                <a:sym typeface="Canva Sans"/>
              </a:rPr>
              <a:t>A</a:t>
            </a:r>
            <a:r>
              <a:rPr lang="en-US" sz="2031" u="none">
                <a:solidFill>
                  <a:srgbClr val="000000"/>
                </a:solidFill>
                <a:latin typeface="Canva Sans"/>
                <a:ea typeface="Canva Sans"/>
                <a:cs typeface="Canva Sans"/>
                <a:sym typeface="Canva Sans"/>
              </a:rPr>
              <a:t>r</a:t>
            </a:r>
            <a:r>
              <a:rPr lang="en-US" sz="2031">
                <a:solidFill>
                  <a:srgbClr val="000000"/>
                </a:solidFill>
                <a:latin typeface="Canva Sans"/>
                <a:ea typeface="Canva Sans"/>
                <a:cs typeface="Canva Sans"/>
                <a:sym typeface="Canva Sans"/>
              </a:rPr>
              <a:t>mo</a:t>
            </a:r>
            <a:r>
              <a:rPr lang="en-US" sz="2031" u="none">
                <a:solidFill>
                  <a:srgbClr val="000000"/>
                </a:solidFill>
                <a:latin typeface="Canva Sans"/>
                <a:ea typeface="Canva Sans"/>
                <a:cs typeface="Canva Sans"/>
                <a:sym typeface="Canva Sans"/>
              </a:rPr>
              <a:t>s</a:t>
            </a:r>
            <a:r>
              <a:rPr lang="en-US" sz="2031">
                <a:solidFill>
                  <a:srgbClr val="000000"/>
                </a:solidFill>
                <a:latin typeface="Canva Sans"/>
                <a:ea typeface="Canva Sans"/>
                <a:cs typeface="Canva Sans"/>
                <a:sym typeface="Canva Sans"/>
              </a:rPr>
              <a:t> (quantum rand</a:t>
            </a:r>
            <a:r>
              <a:rPr lang="en-US" sz="2031" u="none">
                <a:solidFill>
                  <a:srgbClr val="000000"/>
                </a:solidFill>
                <a:latin typeface="Canva Sans"/>
                <a:ea typeface="Canva Sans"/>
                <a:cs typeface="Canva Sans"/>
                <a:sym typeface="Canva Sans"/>
              </a:rPr>
              <a:t>o</a:t>
            </a:r>
            <a:r>
              <a:rPr lang="en-US" sz="2031">
                <a:solidFill>
                  <a:srgbClr val="000000"/>
                </a:solidFill>
                <a:latin typeface="Canva Sans"/>
                <a:ea typeface="Canva Sans"/>
                <a:cs typeface="Canva Sans"/>
                <a:sym typeface="Canva Sans"/>
              </a:rPr>
              <a:t>m number generator).</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Collaborating with DRDO and defence organizations for </a:t>
            </a:r>
            <a:r>
              <a:rPr lang="en-US" sz="2031" u="none">
                <a:solidFill>
                  <a:srgbClr val="000000"/>
                </a:solidFill>
                <a:latin typeface="Canva Sans"/>
                <a:ea typeface="Canva Sans"/>
                <a:cs typeface="Canva Sans"/>
                <a:sym typeface="Canva Sans"/>
              </a:rPr>
              <a:t>s</a:t>
            </a:r>
            <a:r>
              <a:rPr lang="en-US" sz="2031">
                <a:solidFill>
                  <a:srgbClr val="000000"/>
                </a:solidFill>
                <a:latin typeface="Canva Sans"/>
                <a:ea typeface="Canva Sans"/>
                <a:cs typeface="Canva Sans"/>
                <a:sym typeface="Canva Sans"/>
              </a:rPr>
              <a:t>e</a:t>
            </a:r>
            <a:r>
              <a:rPr lang="en-US" sz="2031" u="none">
                <a:solidFill>
                  <a:srgbClr val="000000"/>
                </a:solidFill>
                <a:latin typeface="Canva Sans"/>
                <a:ea typeface="Canva Sans"/>
                <a:cs typeface="Canva Sans"/>
                <a:sym typeface="Canva Sans"/>
              </a:rPr>
              <a:t>c</a:t>
            </a:r>
            <a:r>
              <a:rPr lang="en-US" sz="2031">
                <a:solidFill>
                  <a:srgbClr val="000000"/>
                </a:solidFill>
                <a:latin typeface="Canva Sans"/>
                <a:ea typeface="Canva Sans"/>
                <a:cs typeface="Canva Sans"/>
                <a:sym typeface="Canva Sans"/>
              </a:rPr>
              <a:t>ur</a:t>
            </a:r>
            <a:r>
              <a:rPr lang="en-US" sz="2031" u="none">
                <a:solidFill>
                  <a:srgbClr val="000000"/>
                </a:solidFill>
                <a:latin typeface="Canva Sans"/>
                <a:ea typeface="Canva Sans"/>
                <a:cs typeface="Canva Sans"/>
                <a:sym typeface="Canva Sans"/>
              </a:rPr>
              <a:t>e quantum communication</a:t>
            </a:r>
            <a:r>
              <a:rPr lang="en-US" sz="2031">
                <a:solidFill>
                  <a:srgbClr val="000000"/>
                </a:solidFill>
                <a:latin typeface="Canva Sans"/>
                <a:ea typeface="Canva Sans"/>
                <a:cs typeface="Canva Sans"/>
                <a:sym typeface="Canva Sans"/>
              </a:rPr>
              <a:t>.</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Received support from iDEX (Innovations for Defence Excellence).</a:t>
            </a:r>
          </a:p>
          <a:p>
            <a:pPr algn="l">
              <a:lnSpc>
                <a:spcPts val="2843"/>
              </a:lnSpc>
            </a:pPr>
          </a:p>
        </p:txBody>
      </p:sp>
      <p:sp>
        <p:nvSpPr>
          <p:cNvPr name="TextBox 4" id="4"/>
          <p:cNvSpPr txBox="true"/>
          <p:nvPr/>
        </p:nvSpPr>
        <p:spPr>
          <a:xfrm rot="0">
            <a:off x="6176841" y="391851"/>
            <a:ext cx="6398894" cy="903605"/>
          </a:xfrm>
          <a:prstGeom prst="rect">
            <a:avLst/>
          </a:prstGeom>
        </p:spPr>
        <p:txBody>
          <a:bodyPr anchor="t" rtlCol="false" tIns="0" lIns="0" bIns="0" rIns="0">
            <a:spAutoFit/>
          </a:bodyPr>
          <a:lstStyle/>
          <a:p>
            <a:pPr algn="ctr">
              <a:lnSpc>
                <a:spcPts val="7419"/>
              </a:lnSpc>
            </a:pPr>
            <a:r>
              <a:rPr lang="en-US" sz="5299">
                <a:solidFill>
                  <a:srgbClr val="022C5E"/>
                </a:solidFill>
                <a:latin typeface="Hobo"/>
                <a:ea typeface="Hobo"/>
                <a:cs typeface="Hobo"/>
                <a:sym typeface="Hobo"/>
              </a:rPr>
              <a:t>Startups &amp; Academia</a:t>
            </a:r>
          </a:p>
        </p:txBody>
      </p:sp>
      <p:sp>
        <p:nvSpPr>
          <p:cNvPr name="TextBox 5" id="5"/>
          <p:cNvSpPr txBox="true"/>
          <p:nvPr/>
        </p:nvSpPr>
        <p:spPr>
          <a:xfrm rot="0">
            <a:off x="2990387" y="4426323"/>
            <a:ext cx="12771802" cy="3872705"/>
          </a:xfrm>
          <a:prstGeom prst="rect">
            <a:avLst/>
          </a:prstGeom>
        </p:spPr>
        <p:txBody>
          <a:bodyPr anchor="t" rtlCol="false" tIns="0" lIns="0" bIns="0" rIns="0">
            <a:spAutoFit/>
          </a:bodyPr>
          <a:lstStyle/>
          <a:p>
            <a:pPr algn="l">
              <a:lnSpc>
                <a:spcPts val="2843"/>
              </a:lnSpc>
            </a:pPr>
            <a:r>
              <a:rPr lang="en-US" sz="2031" b="true">
                <a:solidFill>
                  <a:srgbClr val="000000"/>
                </a:solidFill>
                <a:latin typeface="Canva Sans Bold"/>
                <a:ea typeface="Canva Sans Bold"/>
                <a:cs typeface="Canva Sans Bold"/>
                <a:sym typeface="Canva Sans Bold"/>
              </a:rPr>
              <a:t>Academic </a:t>
            </a:r>
            <a:r>
              <a:rPr lang="en-US" sz="2031" b="true">
                <a:solidFill>
                  <a:srgbClr val="000000"/>
                </a:solidFill>
                <a:latin typeface="Canva Sans Bold"/>
                <a:ea typeface="Canva Sans Bold"/>
                <a:cs typeface="Canva Sans Bold"/>
                <a:sym typeface="Canva Sans Bold"/>
              </a:rPr>
              <a:t>Institutions Driving Research</a:t>
            </a:r>
          </a:p>
          <a:p>
            <a:pPr algn="l">
              <a:lnSpc>
                <a:spcPts val="2843"/>
              </a:lnSpc>
            </a:pPr>
            <a:r>
              <a:rPr lang="en-US" sz="2031" u="sng">
                <a:solidFill>
                  <a:srgbClr val="000000"/>
                </a:solidFill>
                <a:latin typeface="Canva Sans"/>
                <a:ea typeface="Canva Sans"/>
                <a:cs typeface="Canva Sans"/>
                <a:sym typeface="Canva Sans"/>
              </a:rPr>
              <a:t>🔹 IIT Madras</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Hosts a Centre of Excellence in Quantum Information, Communication, and Computing.</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Partn</a:t>
            </a:r>
            <a:r>
              <a:rPr lang="en-US" sz="2031">
                <a:solidFill>
                  <a:srgbClr val="000000"/>
                </a:solidFill>
                <a:latin typeface="Canva Sans"/>
                <a:ea typeface="Canva Sans"/>
                <a:cs typeface="Canva Sans"/>
                <a:sym typeface="Canva Sans"/>
              </a:rPr>
              <a:t>ers with DRDO </a:t>
            </a:r>
            <a:r>
              <a:rPr lang="en-US" sz="2031" u="none">
                <a:solidFill>
                  <a:srgbClr val="000000"/>
                </a:solidFill>
                <a:latin typeface="Canva Sans"/>
                <a:ea typeface="Canva Sans"/>
                <a:cs typeface="Canva Sans"/>
                <a:sym typeface="Canva Sans"/>
              </a:rPr>
              <a:t>on quantum memory and teleportati</a:t>
            </a:r>
            <a:r>
              <a:rPr lang="en-US" sz="2031">
                <a:solidFill>
                  <a:srgbClr val="000000"/>
                </a:solidFill>
                <a:latin typeface="Canva Sans"/>
                <a:ea typeface="Canva Sans"/>
                <a:cs typeface="Canva Sans"/>
                <a:sym typeface="Canva Sans"/>
              </a:rPr>
              <a:t>on re</a:t>
            </a:r>
            <a:r>
              <a:rPr lang="en-US" sz="2031" u="none">
                <a:solidFill>
                  <a:srgbClr val="000000"/>
                </a:solidFill>
                <a:latin typeface="Canva Sans"/>
                <a:ea typeface="Canva Sans"/>
                <a:cs typeface="Canva Sans"/>
                <a:sym typeface="Canva Sans"/>
              </a:rPr>
              <a:t>search.</a:t>
            </a:r>
          </a:p>
          <a:p>
            <a:pPr algn="l">
              <a:lnSpc>
                <a:spcPts val="2843"/>
              </a:lnSpc>
            </a:pPr>
            <a:r>
              <a:rPr lang="en-US" sz="2031" u="sng">
                <a:solidFill>
                  <a:srgbClr val="000000"/>
                </a:solidFill>
                <a:latin typeface="Canva Sans"/>
                <a:ea typeface="Canva Sans"/>
                <a:cs typeface="Canva Sans"/>
                <a:sym typeface="Canva Sans"/>
              </a:rPr>
              <a:t>🔹 IISc Bangalore</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Pioneering work in quantum information the</a:t>
            </a:r>
            <a:r>
              <a:rPr lang="en-US" sz="2031" u="none">
                <a:solidFill>
                  <a:srgbClr val="000000"/>
                </a:solidFill>
                <a:latin typeface="Canva Sans"/>
                <a:ea typeface="Canva Sans"/>
                <a:cs typeface="Canva Sans"/>
                <a:sym typeface="Canva Sans"/>
              </a:rPr>
              <a:t>ory,</a:t>
            </a:r>
            <a:r>
              <a:rPr lang="en-US" sz="2031">
                <a:solidFill>
                  <a:srgbClr val="000000"/>
                </a:solidFill>
                <a:latin typeface="Canva Sans"/>
                <a:ea typeface="Canva Sans"/>
                <a:cs typeface="Canva Sans"/>
                <a:sym typeface="Canva Sans"/>
              </a:rPr>
              <a:t> quantum machine learning.</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DRDO c</a:t>
            </a:r>
            <a:r>
              <a:rPr lang="en-US" sz="2031">
                <a:solidFill>
                  <a:srgbClr val="000000"/>
                </a:solidFill>
                <a:latin typeface="Canva Sans"/>
                <a:ea typeface="Canva Sans"/>
                <a:cs typeface="Canva Sans"/>
                <a:sym typeface="Canva Sans"/>
              </a:rPr>
              <a:t>ollaboration on quantum cryptography protocols.</a:t>
            </a:r>
          </a:p>
          <a:p>
            <a:pPr algn="l">
              <a:lnSpc>
                <a:spcPts val="2843"/>
              </a:lnSpc>
            </a:pPr>
            <a:r>
              <a:rPr lang="en-US" sz="2031" u="sng">
                <a:solidFill>
                  <a:srgbClr val="000000"/>
                </a:solidFill>
                <a:latin typeface="Canva Sans"/>
                <a:ea typeface="Canva Sans"/>
                <a:cs typeface="Canva Sans"/>
                <a:sym typeface="Canva Sans"/>
              </a:rPr>
              <a:t>🔹 IIT Bombay, IIT Delhi, TIFR, RRI</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Re</a:t>
            </a:r>
            <a:r>
              <a:rPr lang="en-US" sz="2031" u="none">
                <a:solidFill>
                  <a:srgbClr val="000000"/>
                </a:solidFill>
                <a:latin typeface="Canva Sans"/>
                <a:ea typeface="Canva Sans"/>
                <a:cs typeface="Canva Sans"/>
                <a:sym typeface="Canva Sans"/>
              </a:rPr>
              <a:t>s</a:t>
            </a:r>
            <a:r>
              <a:rPr lang="en-US" sz="2031">
                <a:solidFill>
                  <a:srgbClr val="000000"/>
                </a:solidFill>
                <a:latin typeface="Canva Sans"/>
                <a:ea typeface="Canva Sans"/>
                <a:cs typeface="Canva Sans"/>
                <a:sym typeface="Canva Sans"/>
              </a:rPr>
              <a:t>earch in</a:t>
            </a:r>
            <a:r>
              <a:rPr lang="en-US" sz="2031" u="none">
                <a:solidFill>
                  <a:srgbClr val="000000"/>
                </a:solidFill>
                <a:latin typeface="Canva Sans"/>
                <a:ea typeface="Canva Sans"/>
                <a:cs typeface="Canva Sans"/>
                <a:sym typeface="Canva Sans"/>
              </a:rPr>
              <a:t> quantum optics, qubit stability, and quantum materials</a:t>
            </a:r>
            <a:r>
              <a:rPr lang="en-US" sz="2031">
                <a:solidFill>
                  <a:srgbClr val="000000"/>
                </a:solidFill>
                <a:latin typeface="Canva Sans"/>
                <a:ea typeface="Canva Sans"/>
                <a:cs typeface="Canva Sans"/>
                <a:sym typeface="Canva Sans"/>
              </a:rPr>
              <a:t>.</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Engag</a:t>
            </a:r>
            <a:r>
              <a:rPr lang="en-US" sz="2031">
                <a:solidFill>
                  <a:srgbClr val="000000"/>
                </a:solidFill>
                <a:latin typeface="Canva Sans"/>
                <a:ea typeface="Canva Sans"/>
                <a:cs typeface="Canva Sans"/>
                <a:sym typeface="Canva Sans"/>
              </a:rPr>
              <a:t>e in joint projects under National Quantum Mission (NQM).</a:t>
            </a:r>
          </a:p>
          <a:p>
            <a:pPr algn="l">
              <a:lnSpc>
                <a:spcPts val="2843"/>
              </a:lnSpc>
            </a:pPr>
          </a:p>
        </p:txBody>
      </p:sp>
      <p:sp>
        <p:nvSpPr>
          <p:cNvPr name="TextBox 6" id="6"/>
          <p:cNvSpPr txBox="true"/>
          <p:nvPr/>
        </p:nvSpPr>
        <p:spPr>
          <a:xfrm rot="0">
            <a:off x="6176841" y="8521176"/>
            <a:ext cx="11798404" cy="1405730"/>
          </a:xfrm>
          <a:prstGeom prst="rect">
            <a:avLst/>
          </a:prstGeom>
        </p:spPr>
        <p:txBody>
          <a:bodyPr anchor="t" rtlCol="false" tIns="0" lIns="0" bIns="0" rIns="0">
            <a:spAutoFit/>
          </a:bodyPr>
          <a:lstStyle/>
          <a:p>
            <a:pPr algn="l">
              <a:lnSpc>
                <a:spcPts val="2843"/>
              </a:lnSpc>
            </a:pPr>
            <a:r>
              <a:rPr lang="en-US" sz="2031" b="true">
                <a:solidFill>
                  <a:srgbClr val="000000"/>
                </a:solidFill>
                <a:latin typeface="Canva Sans Bold"/>
                <a:ea typeface="Canva Sans Bold"/>
                <a:cs typeface="Canva Sans Bold"/>
                <a:sym typeface="Canva Sans Bold"/>
              </a:rPr>
              <a:t>Natio</a:t>
            </a:r>
            <a:r>
              <a:rPr lang="en-US" sz="2031" b="true">
                <a:solidFill>
                  <a:srgbClr val="000000"/>
                </a:solidFill>
                <a:latin typeface="Canva Sans Bold"/>
                <a:ea typeface="Canva Sans Bold"/>
                <a:cs typeface="Canva Sans Bold"/>
                <a:sym typeface="Canva Sans Bold"/>
              </a:rPr>
              <a:t>nal Collaboration Framework</a:t>
            </a:r>
          </a:p>
          <a:p>
            <a:pPr algn="l" marL="438559" indent="-219280" lvl="1">
              <a:lnSpc>
                <a:spcPts val="2843"/>
              </a:lnSpc>
              <a:buFont typeface="Arial"/>
              <a:buChar char="•"/>
            </a:pPr>
            <a:r>
              <a:rPr lang="en-US" sz="2031">
                <a:solidFill>
                  <a:srgbClr val="000000"/>
                </a:solidFill>
                <a:latin typeface="Canva Sans"/>
                <a:ea typeface="Canva Sans"/>
                <a:cs typeface="Canva Sans"/>
                <a:sym typeface="Canva Sans"/>
              </a:rPr>
              <a:t>DRDO, MeitY, DST, and ISRO promoting academia–industry–government collabo</a:t>
            </a:r>
            <a:r>
              <a:rPr lang="en-US" sz="2031" u="none">
                <a:solidFill>
                  <a:srgbClr val="000000"/>
                </a:solidFill>
                <a:latin typeface="Canva Sans"/>
                <a:ea typeface="Canva Sans"/>
                <a:cs typeface="Canva Sans"/>
                <a:sym typeface="Canva Sans"/>
              </a:rPr>
              <a:t>ration.</a:t>
            </a:r>
          </a:p>
          <a:p>
            <a:pPr algn="l" marL="438559" indent="-219280" lvl="1">
              <a:lnSpc>
                <a:spcPts val="2843"/>
              </a:lnSpc>
              <a:buFont typeface="Arial"/>
              <a:buChar char="•"/>
            </a:pPr>
            <a:r>
              <a:rPr lang="en-US" sz="2031" u="none">
                <a:solidFill>
                  <a:srgbClr val="000000"/>
                </a:solidFill>
                <a:latin typeface="Canva Sans"/>
                <a:ea typeface="Canva Sans"/>
                <a:cs typeface="Canva Sans"/>
                <a:sym typeface="Canva Sans"/>
              </a:rPr>
              <a:t>Q</a:t>
            </a:r>
            <a:r>
              <a:rPr lang="en-US" sz="2031">
                <a:solidFill>
                  <a:srgbClr val="000000"/>
                </a:solidFill>
                <a:latin typeface="Canva Sans"/>
                <a:ea typeface="Canva Sans"/>
                <a:cs typeface="Canva Sans"/>
                <a:sym typeface="Canva Sans"/>
              </a:rPr>
              <a:t>uantum-enabled testbeds being developed at IITs for </a:t>
            </a:r>
            <a:r>
              <a:rPr lang="en-US" sz="2031" u="none">
                <a:solidFill>
                  <a:srgbClr val="000000"/>
                </a:solidFill>
                <a:latin typeface="Canva Sans"/>
                <a:ea typeface="Canva Sans"/>
                <a:cs typeface="Canva Sans"/>
                <a:sym typeface="Canva Sans"/>
              </a:rPr>
              <a:t>military-grad</a:t>
            </a:r>
            <a:r>
              <a:rPr lang="en-US" sz="2031">
                <a:solidFill>
                  <a:srgbClr val="000000"/>
                </a:solidFill>
                <a:latin typeface="Canva Sans"/>
                <a:ea typeface="Canva Sans"/>
                <a:cs typeface="Canva Sans"/>
                <a:sym typeface="Canva Sans"/>
              </a:rPr>
              <a:t>e experimentation.</a:t>
            </a:r>
          </a:p>
          <a:p>
            <a:pPr algn="l">
              <a:lnSpc>
                <a:spcPts val="2843"/>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3634180" y="-6174527"/>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936538" y="102870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8714550" y="8235442"/>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TextBox 5" id="5"/>
          <p:cNvSpPr txBox="true"/>
          <p:nvPr/>
        </p:nvSpPr>
        <p:spPr>
          <a:xfrm rot="0">
            <a:off x="289837" y="2399818"/>
            <a:ext cx="17708326" cy="6571614"/>
          </a:xfrm>
          <a:prstGeom prst="rect">
            <a:avLst/>
          </a:prstGeom>
        </p:spPr>
        <p:txBody>
          <a:bodyPr anchor="t" rtlCol="false" tIns="0" lIns="0" bIns="0" rIns="0">
            <a:spAutoFit/>
          </a:bodyPr>
          <a:lstStyle/>
          <a:p>
            <a:pPr algn="ctr">
              <a:lnSpc>
                <a:spcPts val="3743"/>
              </a:lnSpc>
            </a:pPr>
            <a:r>
              <a:rPr lang="en-US" b="true" sz="3599" u="sng">
                <a:solidFill>
                  <a:srgbClr val="000000"/>
                </a:solidFill>
                <a:latin typeface="Canva Sans Bold"/>
                <a:ea typeface="Canva Sans Bold"/>
                <a:cs typeface="Canva Sans Bold"/>
                <a:sym typeface="Canva Sans Bold"/>
              </a:rPr>
              <a:t>China</a:t>
            </a:r>
          </a:p>
          <a:p>
            <a:pPr algn="l">
              <a:lnSpc>
                <a:spcPts val="3015"/>
              </a:lnSpc>
            </a:pPr>
          </a:p>
          <a:p>
            <a:pPr algn="l" marL="626106" indent="-313053" lvl="1">
              <a:lnSpc>
                <a:spcPts val="3015"/>
              </a:lnSpc>
              <a:buFont typeface="Arial"/>
              <a:buChar char="•"/>
            </a:pPr>
            <a:r>
              <a:rPr lang="en-US" b="true" sz="2899" u="sng">
                <a:solidFill>
                  <a:srgbClr val="000000"/>
                </a:solidFill>
                <a:latin typeface="Canva Sans Medium"/>
                <a:ea typeface="Canva Sans Medium"/>
                <a:cs typeface="Canva Sans Medium"/>
                <a:sym typeface="Canva Sans Medium"/>
              </a:rPr>
              <a:t>Quantum Satellite:</a:t>
            </a:r>
            <a:r>
              <a:rPr lang="en-US" sz="2899">
                <a:solidFill>
                  <a:srgbClr val="000000"/>
                </a:solidFill>
                <a:latin typeface="Canva Sans"/>
                <a:ea typeface="Canva Sans"/>
                <a:cs typeface="Canva Sans"/>
                <a:sym typeface="Canva Sans"/>
              </a:rPr>
              <a:t> China launched the world's first quantum science satellite, </a:t>
            </a:r>
            <a:r>
              <a:rPr lang="en-US" sz="2899" u="sng">
                <a:solidFill>
                  <a:srgbClr val="000000"/>
                </a:solidFill>
                <a:latin typeface="Canva Sans"/>
                <a:ea typeface="Canva Sans"/>
                <a:cs typeface="Canva Sans"/>
                <a:sym typeface="Canva Sans"/>
                <a:hlinkClick r:id="rId3" tooltip="https://www.google.com/search?cs=1&amp;sca_esv=4b84b8dc141b1491&amp;sxsrf=AE3TifOH3d9dw0ABGxaxEZkdhe_yqaz7Ug%3A1751035802511&amp;q=Micius&amp;sa=X&amp;ved=2ahUKEwid-bLX7JGOAxUPnGMGHWPIGtAQxccNegQIDRAB&amp;mstk=AUtExfDdK_lcnRjXeVvhKn9BXnxXXT7pr3O1MM7_pS_FW_q4YTASf6_rQRAY1L7O8g19PUrLGw0GKo7EiQMRopuzw8l4NBlvbPUupVTcPjL6oUYpPbITSG1-l8y-JyKKysAmB38O98n1h39qxMs8am3amUNdou-w71qAhzgVDsiTQAu3Yfm6hyfw03p1lAgZfcWS22yJm-aJFD3lpm5d3i42hN1hysprzUg2b88nWUWJEYelJ7KpAahSA9_QxmyRyBF1j3ie0u3--CeyG4CYq2sekUgSaaRYOY0bjgX_2_NZgeK1JhhRHv1rtc69I4PDGgDVjrLq5bqUsCsrOiMMlQodvS-y4jyobgn4xZiytIVtW1lSfWMkXuvog_58GfNeHuMGgZK31G4-8DRWWGgrBi1w-zrEhq2lFHyQS_JkiORigZH_UXVRvNTNcKEzDxhd1zeI&amp;csui=3"/>
              </a:rPr>
              <a:t>Micius</a:t>
            </a:r>
            <a:r>
              <a:rPr lang="en-US" sz="2899">
                <a:solidFill>
                  <a:srgbClr val="000000"/>
                </a:solidFill>
                <a:latin typeface="Canva Sans"/>
                <a:ea typeface="Canva Sans"/>
                <a:cs typeface="Canva Sans"/>
                <a:sym typeface="Canva Sans"/>
              </a:rPr>
              <a:t>, in 2016. This satellite enables secure quantum communication over vast distances, including transmissions between Asia and Europe. </a:t>
            </a:r>
          </a:p>
          <a:p>
            <a:pPr algn="l">
              <a:lnSpc>
                <a:spcPts val="3015"/>
              </a:lnSpc>
            </a:pPr>
          </a:p>
          <a:p>
            <a:pPr algn="l" marL="626106" indent="-313053" lvl="1">
              <a:lnSpc>
                <a:spcPts val="3015"/>
              </a:lnSpc>
              <a:buFont typeface="Arial"/>
              <a:buChar char="•"/>
            </a:pPr>
            <a:r>
              <a:rPr lang="en-US" b="true" sz="2899" u="sng">
                <a:solidFill>
                  <a:srgbClr val="000000"/>
                </a:solidFill>
                <a:latin typeface="Canva Sans Medium"/>
                <a:ea typeface="Canva Sans Medium"/>
                <a:cs typeface="Canva Sans Medium"/>
                <a:sym typeface="Canva Sans Medium"/>
                <a:hlinkClick r:id="rId4" tooltip="https://www.google.com/search?cs=1&amp;sca_esv=4b84b8dc141b1491&amp;sxsrf=AE3TifOH3d9dw0ABGxaxEZkdhe_yqaz7Ug%3A1751035802511&amp;q=Quantum+Backbone+Network&amp;sa=X&amp;ved=2ahUKEwid-bLX7JGOAxUPnGMGHWPIGtAQxccNegQIERAB&amp;mstk=AUtExfDdK_lcnRjXeVvhKn9BXnxXXT7pr3O1MM7_pS_FW_q4YTASf6_rQRAY1L7O8g19PUrLGw0GKo7EiQMRopuzw8l4NBlvbPUupVTcPjL6oUYpPbITSG1-l8y-JyKKysAmB38O98n1h39qxMs8am3amUNdou-w71qAhzgVDsiTQAu3Yfm6hyfw03p1lAgZfcWS22yJm-aJFD3lpm5d3i42hN1hysprzUg2b88nWUWJEYelJ7KpAahSA9_QxmyRyBF1j3ie0u3--CeyG4CYq2sekUgSaaRYOY0bjgX_2_NZgeK1JhhRHv1rtc69I4PDGgDVjrLq5bqUsCsrOiMMlQodvS-y4jyobgn4xZiytIVtW1lSfWMkXuvog_58GfNeHuMGgZK31G4-8DRWWGgrBi1w-zrEhq2lFHyQS_JkiORigZH_UXVRvNTNcKEzDxhd1zeI&amp;csui=3"/>
              </a:rPr>
              <a:t>Quantum Backbone Network</a:t>
            </a:r>
            <a:r>
              <a:rPr lang="en-US" b="true" sz="2899">
                <a:solidFill>
                  <a:srgbClr val="000000"/>
                </a:solidFill>
                <a:latin typeface="Canva Sans Medium"/>
                <a:ea typeface="Canva Sans Medium"/>
                <a:cs typeface="Canva Sans Medium"/>
                <a:sym typeface="Canva Sans Medium"/>
              </a:rPr>
              <a:t>: </a:t>
            </a:r>
            <a:r>
              <a:rPr lang="en-US" sz="2899">
                <a:solidFill>
                  <a:srgbClr val="000000"/>
                </a:solidFill>
                <a:latin typeface="Canva Sans"/>
                <a:ea typeface="Canva Sans"/>
                <a:cs typeface="Canva Sans"/>
                <a:sym typeface="Canva Sans"/>
              </a:rPr>
              <a:t>China has also built a 2,000 km terrestrial quantum network connecting major cities like Beijing and Shanghai. This network utilizes fiber optics for quantum key distribution. </a:t>
            </a:r>
          </a:p>
          <a:p>
            <a:pPr algn="l">
              <a:lnSpc>
                <a:spcPts val="3015"/>
              </a:lnSpc>
            </a:pPr>
          </a:p>
          <a:p>
            <a:pPr algn="l" marL="626106" indent="-313053" lvl="1">
              <a:lnSpc>
                <a:spcPts val="3015"/>
              </a:lnSpc>
              <a:buFont typeface="Arial"/>
              <a:buChar char="•"/>
            </a:pPr>
            <a:r>
              <a:rPr lang="en-US" b="true" sz="2899" u="sng">
                <a:solidFill>
                  <a:srgbClr val="000000"/>
                </a:solidFill>
                <a:latin typeface="Canva Sans Medium"/>
                <a:ea typeface="Canva Sans Medium"/>
                <a:cs typeface="Canva Sans Medium"/>
                <a:sym typeface="Canva Sans Medium"/>
              </a:rPr>
              <a:t>Global Implications:</a:t>
            </a:r>
            <a:r>
              <a:rPr lang="en-US" sz="2899">
                <a:solidFill>
                  <a:srgbClr val="000000"/>
                </a:solidFill>
                <a:latin typeface="Canva Sans"/>
                <a:ea typeface="Canva Sans"/>
                <a:cs typeface="Canva Sans"/>
                <a:sym typeface="Canva Sans"/>
              </a:rPr>
              <a:t> These advancements demonstrate the potential for building a global quantum internet and securing communications across continents. China's work in this area has spurred international collaboration, including with South Africa.</a:t>
            </a:r>
          </a:p>
          <a:p>
            <a:pPr algn="l">
              <a:lnSpc>
                <a:spcPts val="3015"/>
              </a:lnSpc>
            </a:pPr>
          </a:p>
          <a:p>
            <a:pPr algn="l" marL="626106" indent="-313053" lvl="1">
              <a:lnSpc>
                <a:spcPts val="3015"/>
              </a:lnSpc>
              <a:buFont typeface="Arial"/>
              <a:buChar char="•"/>
            </a:pPr>
            <a:r>
              <a:rPr lang="en-US" b="true" sz="2899" u="sng">
                <a:solidFill>
                  <a:srgbClr val="000000"/>
                </a:solidFill>
                <a:latin typeface="Canva Sans Medium"/>
                <a:ea typeface="Canva Sans Medium"/>
                <a:cs typeface="Canva Sans Medium"/>
                <a:sym typeface="Canva Sans Medium"/>
              </a:rPr>
              <a:t>Future Plans:</a:t>
            </a:r>
            <a:r>
              <a:rPr lang="en-US" sz="2899" u="sng">
                <a:solidFill>
                  <a:srgbClr val="000000"/>
                </a:solidFill>
                <a:latin typeface="Canva Sans"/>
                <a:ea typeface="Canva Sans"/>
                <a:cs typeface="Canva Sans"/>
                <a:sym typeface="Canva Sans"/>
              </a:rPr>
              <a:t> </a:t>
            </a:r>
            <a:r>
              <a:rPr lang="en-US" sz="2899">
                <a:solidFill>
                  <a:srgbClr val="000000"/>
                </a:solidFill>
                <a:latin typeface="Canva Sans"/>
                <a:ea typeface="Canva Sans"/>
                <a:cs typeface="Canva Sans"/>
                <a:sym typeface="Canva Sans"/>
              </a:rPr>
              <a:t>China intends to launch more quantum satellites to expand geographical coverage and establish a global quantum communication service by 2027. </a:t>
            </a:r>
          </a:p>
          <a:p>
            <a:pPr algn="l">
              <a:lnSpc>
                <a:spcPts val="3015"/>
              </a:lnSpc>
            </a:pPr>
          </a:p>
        </p:txBody>
      </p:sp>
      <p:sp>
        <p:nvSpPr>
          <p:cNvPr name="TextBox 6" id="6"/>
          <p:cNvSpPr txBox="true"/>
          <p:nvPr/>
        </p:nvSpPr>
        <p:spPr>
          <a:xfrm rot="0">
            <a:off x="434961" y="777178"/>
            <a:ext cx="17708326" cy="1310783"/>
          </a:xfrm>
          <a:prstGeom prst="rect">
            <a:avLst/>
          </a:prstGeom>
        </p:spPr>
        <p:txBody>
          <a:bodyPr anchor="t" rtlCol="false" tIns="0" lIns="0" bIns="0" rIns="0">
            <a:spAutoFit/>
          </a:bodyPr>
          <a:lstStyle/>
          <a:p>
            <a:pPr algn="ctr">
              <a:lnSpc>
                <a:spcPts val="11024"/>
              </a:lnSpc>
            </a:pPr>
            <a:r>
              <a:rPr lang="en-US" sz="10600">
                <a:solidFill>
                  <a:srgbClr val="000000"/>
                </a:solidFill>
                <a:latin typeface="Sergio Trendy"/>
                <a:ea typeface="Sergio Trendy"/>
                <a:cs typeface="Sergio Trendy"/>
                <a:sym typeface="Sergio Trendy"/>
              </a:rPr>
              <a:t>Global Quantum Race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3634180" y="-6174527"/>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936538" y="102870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8714550" y="8235442"/>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TextBox 5" id="5"/>
          <p:cNvSpPr txBox="true"/>
          <p:nvPr/>
        </p:nvSpPr>
        <p:spPr>
          <a:xfrm rot="0">
            <a:off x="210395" y="399251"/>
            <a:ext cx="17867210" cy="4425324"/>
          </a:xfrm>
          <a:prstGeom prst="rect">
            <a:avLst/>
          </a:prstGeom>
        </p:spPr>
        <p:txBody>
          <a:bodyPr anchor="t" rtlCol="false" tIns="0" lIns="0" bIns="0" rIns="0">
            <a:spAutoFit/>
          </a:bodyPr>
          <a:lstStyle/>
          <a:p>
            <a:pPr algn="ctr">
              <a:lnSpc>
                <a:spcPts val="3024"/>
              </a:lnSpc>
            </a:pPr>
            <a:r>
              <a:rPr lang="en-US" b="true" sz="2908" u="sng">
                <a:solidFill>
                  <a:srgbClr val="000000"/>
                </a:solidFill>
                <a:latin typeface="Canva Sans Bold"/>
                <a:ea typeface="Canva Sans Bold"/>
                <a:cs typeface="Canva Sans Bold"/>
                <a:sym typeface="Canva Sans Bold"/>
              </a:rPr>
              <a:t>USA</a:t>
            </a:r>
          </a:p>
          <a:p>
            <a:pPr algn="ctr">
              <a:lnSpc>
                <a:spcPts val="3024"/>
              </a:lnSpc>
            </a:pPr>
          </a:p>
          <a:p>
            <a:pPr algn="l" marL="505792" indent="-252896" lvl="1">
              <a:lnSpc>
                <a:spcPts val="2436"/>
              </a:lnSpc>
              <a:buFont typeface="Arial"/>
              <a:buChar char="•"/>
            </a:pPr>
            <a:r>
              <a:rPr lang="en-US" b="true" sz="2342">
                <a:solidFill>
                  <a:srgbClr val="000000"/>
                </a:solidFill>
                <a:latin typeface="Canva Sans Bold"/>
                <a:ea typeface="Canva Sans Bold"/>
                <a:cs typeface="Canva Sans Bold"/>
                <a:sym typeface="Canva Sans Bold"/>
              </a:rPr>
              <a:t>DARPA's </a:t>
            </a:r>
            <a:r>
              <a:rPr lang="en-US" b="true" sz="2342">
                <a:solidFill>
                  <a:srgbClr val="000000"/>
                </a:solidFill>
                <a:latin typeface="Canva Sans Bold"/>
                <a:ea typeface="Canva Sans Bold"/>
                <a:cs typeface="Canva Sans Bold"/>
                <a:sym typeface="Canva Sans Bold"/>
              </a:rPr>
              <a:t>Quantum Benchmarking Initiative (QBI):  </a:t>
            </a:r>
            <a:r>
              <a:rPr lang="en-US" sz="2342">
                <a:solidFill>
                  <a:srgbClr val="000000"/>
                </a:solidFill>
                <a:latin typeface="Canva Sans"/>
                <a:ea typeface="Canva Sans"/>
                <a:cs typeface="Canva Sans"/>
                <a:sym typeface="Canva Sans"/>
              </a:rPr>
              <a:t>It aims to develop rigorous performance metrics and enable the design of practical, useful quantum computers for national and global challenges by 2033. It also includes an Independent Verification and Validation (IV&amp;V) component to ensure unbiased assessment of quantum computing approaches. </a:t>
            </a:r>
          </a:p>
          <a:p>
            <a:pPr algn="l" marL="505792" indent="-252896" lvl="1">
              <a:lnSpc>
                <a:spcPts val="2436"/>
              </a:lnSpc>
              <a:buFont typeface="Arial"/>
              <a:buChar char="•"/>
            </a:pPr>
            <a:r>
              <a:rPr lang="en-US" b="true" sz="2342">
                <a:solidFill>
                  <a:srgbClr val="000000"/>
                </a:solidFill>
                <a:latin typeface="Canva Sans Bold"/>
                <a:ea typeface="Canva Sans Bold"/>
                <a:cs typeface="Canva Sans Bold"/>
                <a:sym typeface="Canva Sans Bold"/>
                <a:hlinkClick r:id="rId3" tooltip="https://www.google.com/search?sca_esv=4b84b8dc141b1491&amp;cs=1&amp;sxsrf=AE3TifOODmNSsHupkKdAlraj2SNFSe_lUw%3A1751036228099&amp;q=IBM%27s+Quantum+Efforts&amp;sa=X&amp;ved=2ahUKEwi9kp6i7pGOAxWm-DgGHa1OBFMQxccNegQIIBAC&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a:rPr>
              <a:t>IBM's Quantum Efforts</a:t>
            </a:r>
            <a:r>
              <a:rPr lang="en-US" b="true" sz="2342">
                <a:solidFill>
                  <a:srgbClr val="000000"/>
                </a:solidFill>
                <a:latin typeface="Canva Sans Bold"/>
                <a:ea typeface="Canva Sans Bold"/>
                <a:cs typeface="Canva Sans Bold"/>
                <a:sym typeface="Canva Sans Bold"/>
              </a:rPr>
              <a:t>:</a:t>
            </a:r>
            <a:r>
              <a:rPr lang="en-US" sz="2342">
                <a:solidFill>
                  <a:srgbClr val="000000"/>
                </a:solidFill>
                <a:latin typeface="Canva Sans"/>
                <a:ea typeface="Canva Sans"/>
                <a:cs typeface="Canva Sans"/>
                <a:sym typeface="Canva Sans"/>
              </a:rPr>
              <a:t> It is working to implement </a:t>
            </a:r>
            <a:r>
              <a:rPr lang="en-US" sz="2342">
                <a:solidFill>
                  <a:srgbClr val="000000"/>
                </a:solidFill>
                <a:latin typeface="Canva Sans"/>
                <a:ea typeface="Canva Sans"/>
                <a:cs typeface="Canva Sans"/>
                <a:sym typeface="Canva Sans"/>
                <a:hlinkClick r:id="rId4" tooltip="https://www.google.com/search?sca_esv=4b84b8dc141b1491&amp;cs=1&amp;sxsrf=AE3TifOODmNSsHupkKdAlraj2SNFSe_lUw%3A1751036228099&amp;q=post-quantum+encryption&amp;sa=X&amp;ved=2ahUKEwi9kp6i7pGOAxWm-DgGHa1OBFMQxccNegQIKRAC&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a:rPr>
              <a:t>post-quantum encryption</a:t>
            </a:r>
            <a:r>
              <a:rPr lang="en-US" sz="2342">
                <a:solidFill>
                  <a:srgbClr val="000000"/>
                </a:solidFill>
                <a:latin typeface="Canva Sans"/>
                <a:ea typeface="Canva Sans"/>
                <a:cs typeface="Canva Sans"/>
                <a:sym typeface="Canva Sans"/>
              </a:rPr>
              <a:t> to enable quantum-safe </a:t>
            </a:r>
            <a:r>
              <a:rPr lang="en-US" sz="2342">
                <a:solidFill>
                  <a:srgbClr val="000000"/>
                </a:solidFill>
                <a:latin typeface="Canva Sans"/>
                <a:ea typeface="Canva Sans"/>
                <a:cs typeface="Canva Sans"/>
                <a:sym typeface="Canva Sans"/>
                <a:hlinkClick r:id="rId5" tooltip="https://www.google.com/search?sca_esv=4b84b8dc141b1491&amp;cs=1&amp;sxsrf=AE3TifOODmNSsHupkKdAlraj2SNFSe_lUw%3A1751036228099&amp;q=Transport+Layer+Security+%28TLS%29&amp;sa=X&amp;ved=2ahUKEwi9kp6i7pGOAxWm-DgGHa1OBFMQxccNegQIKRAD&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a:rPr>
              <a:t>Transport Layer Security (TLS)</a:t>
            </a:r>
            <a:r>
              <a:rPr lang="en-US" sz="2342">
                <a:solidFill>
                  <a:srgbClr val="000000"/>
                </a:solidFill>
                <a:latin typeface="Canva Sans"/>
                <a:ea typeface="Canva Sans"/>
                <a:cs typeface="Canva Sans"/>
                <a:sym typeface="Canva Sans"/>
              </a:rPr>
              <a:t>. This involves extending quantum-safe security from the client interface to the cloud services layer and beyond. It is also involved in PQC initiatives.</a:t>
            </a:r>
          </a:p>
          <a:p>
            <a:pPr algn="l" marL="505792" indent="-252896" lvl="1">
              <a:lnSpc>
                <a:spcPts val="2436"/>
              </a:lnSpc>
              <a:buFont typeface="Arial"/>
              <a:buChar char="•"/>
            </a:pPr>
            <a:r>
              <a:rPr lang="en-US" b="true" sz="2342">
                <a:solidFill>
                  <a:srgbClr val="000000"/>
                </a:solidFill>
                <a:latin typeface="Canva Sans Medium"/>
                <a:ea typeface="Canva Sans Medium"/>
                <a:cs typeface="Canva Sans Medium"/>
                <a:sym typeface="Canva Sans Medium"/>
                <a:hlinkClick r:id="rId6" tooltip="https://www.google.com/search?sca_esv=4b84b8dc141b1491&amp;cs=1&amp;sxsrf=AE3TifOODmNSsHupkKdAlraj2SNFSe_lUw%3A1751036228099&amp;q=NSA%27s+Post-Quantum+Cryptography+Efforts&amp;sa=X&amp;ved=2ahUKEwi9kp6i7pGOAxWm-DgGHa1OBFMQxccNegQINhAC&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a:rPr>
              <a:t>NSA's Post-Quantum Cryptography Efforts</a:t>
            </a:r>
            <a:r>
              <a:rPr lang="en-US" b="true" sz="2342">
                <a:solidFill>
                  <a:srgbClr val="000000"/>
                </a:solidFill>
                <a:latin typeface="Canva Sans Medium"/>
                <a:ea typeface="Canva Sans Medium"/>
                <a:cs typeface="Canva Sans Medium"/>
                <a:sym typeface="Canva Sans Medium"/>
              </a:rPr>
              <a:t>: </a:t>
            </a:r>
            <a:r>
              <a:rPr lang="en-US" sz="2342">
                <a:solidFill>
                  <a:srgbClr val="000000"/>
                </a:solidFill>
                <a:latin typeface="Canva Sans"/>
                <a:ea typeface="Canva Sans"/>
                <a:cs typeface="Canva Sans"/>
                <a:sym typeface="Canva Sans"/>
              </a:rPr>
              <a:t>It views post-quantum cryptography as a more cost-effective and easily maintained solution than </a:t>
            </a:r>
            <a:r>
              <a:rPr lang="en-US" sz="2342" u="sng">
                <a:solidFill>
                  <a:srgbClr val="000000"/>
                </a:solidFill>
                <a:latin typeface="Canva Sans"/>
                <a:ea typeface="Canva Sans"/>
                <a:cs typeface="Canva Sans"/>
                <a:sym typeface="Canva Sans"/>
                <a:hlinkClick r:id="rId7" tooltip="https://www.google.com/search?sca_esv=4b84b8dc141b1491&amp;cs=1&amp;sxsrf=AE3TifOODmNSsHupkKdAlraj2SNFSe_lUw%3A1751036228099&amp;q=quantum+key+distribution+%28QKD%29&amp;sa=X&amp;ved=2ahUKEwi9kp6i7pGOAxWm-DgGHa1OBFMQxccNegQIOBAB&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a:rPr>
              <a:t>quantum key distribution (QKD)</a:t>
            </a:r>
            <a:r>
              <a:rPr lang="en-US" sz="2342">
                <a:solidFill>
                  <a:srgbClr val="000000"/>
                </a:solidFill>
                <a:latin typeface="Canva Sans"/>
                <a:ea typeface="Canva Sans"/>
                <a:cs typeface="Canva Sans"/>
                <a:sym typeface="Canva Sans"/>
              </a:rPr>
              <a:t>. It has announced selections for quantum-resistant algorithms and provides guidance on post-quantum cryptography through documents like </a:t>
            </a:r>
            <a:r>
              <a:rPr lang="en-US" sz="2342" u="sng">
                <a:solidFill>
                  <a:srgbClr val="000000"/>
                </a:solidFill>
                <a:latin typeface="Canva Sans"/>
                <a:ea typeface="Canva Sans"/>
                <a:cs typeface="Canva Sans"/>
                <a:sym typeface="Canva Sans"/>
                <a:hlinkClick r:id="rId8" tooltip="https://www.google.com/search?sca_esv=4b84b8dc141b1491&amp;cs=1&amp;sxsrf=AE3TifOODmNSsHupkKdAlraj2SNFSe_lUw%3A1751036228099&amp;q=CNSS+Policy+15&amp;sa=X&amp;ved=2ahUKEwi9kp6i7pGOAxWm-DgGHa1OBFMQxccNegQIQBAB&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a:rPr>
              <a:t>CNSS Policy 15</a:t>
            </a:r>
            <a:r>
              <a:rPr lang="en-US" sz="2342">
                <a:solidFill>
                  <a:srgbClr val="000000"/>
                </a:solidFill>
                <a:latin typeface="Canva Sans"/>
                <a:ea typeface="Canva Sans"/>
                <a:cs typeface="Canva Sans"/>
                <a:sym typeface="Canva Sans"/>
              </a:rPr>
              <a:t> and the </a:t>
            </a:r>
            <a:r>
              <a:rPr lang="en-US" sz="2342" u="sng">
                <a:solidFill>
                  <a:srgbClr val="000000"/>
                </a:solidFill>
                <a:latin typeface="Canva Sans"/>
                <a:ea typeface="Canva Sans"/>
                <a:cs typeface="Canva Sans"/>
                <a:sym typeface="Canva Sans"/>
                <a:hlinkClick r:id="rId9" tooltip="https://www.google.com/search?sca_esv=4b84b8dc141b1491&amp;cs=1&amp;sxsrf=AE3TifOODmNSsHupkKdAlraj2SNFSe_lUw%3A1751036228099&amp;q=FAQ+for+the+Commercial+National+Security+Algorithm+%28CNSA%29+Suite+2.0&amp;sa=X&amp;ved=2ahUKEwi9kp6i7pGOAxWm-DgGHa1OBFMQxccNegQIQBAC&amp;mstk=AUtExfDHvB9N1NUgToH7_F4mYmLgjip19cGXVq83CqhOo1hwP3vCI1Qpc7qZbXhfaY5K3dCkaqci7UPtnfXDC95Tu-jo7360SVOSx4NsGK9esnsflHB_Oicx-VU__Pv0GjLlnKpYoTj00NspmtypyEh6gl8_rVky9I_c7NUhjFvTKN0-s-4qbUWjSPuzL-3l_0tI4WdJKS4ZlR0qlBlpk6Lot9xwqFhw7YLKCszfhBTw0jIvtMpWjxLtBXL1gybwrMf2923y_P_G8u-Pez8jWZx7809o9W5Kh8Y5rGHQu0AxgKfwRkRn9O9cjdwg1HNVwCWTOGr0AxgV9gY1GpPCanSIgN4Wi8LZnnt7qfOPYzLMgPo5Uj_310nNYdUSiAsesJyH9sHhL5umdYLWU_r6aKTTZ38vIl00X7Y0XmUb3qiBEW7jquqmIh6_k2viq_GRyvAH&amp;csui=3"/>
              </a:rPr>
              <a:t>FAQ for the Commercial National Security Algorithm (CNSA) Suite 2.0</a:t>
            </a:r>
            <a:r>
              <a:rPr lang="en-US" sz="2342">
                <a:solidFill>
                  <a:srgbClr val="000000"/>
                </a:solidFill>
                <a:latin typeface="Canva Sans"/>
                <a:ea typeface="Canva Sans"/>
                <a:cs typeface="Canva Sans"/>
                <a:sym typeface="Canva Sans"/>
              </a:rPr>
              <a:t>.</a:t>
            </a:r>
          </a:p>
          <a:p>
            <a:pPr algn="l">
              <a:lnSpc>
                <a:spcPts val="2436"/>
              </a:lnSpc>
            </a:pPr>
          </a:p>
        </p:txBody>
      </p:sp>
      <p:sp>
        <p:nvSpPr>
          <p:cNvPr name="TextBox 6" id="6"/>
          <p:cNvSpPr txBox="true"/>
          <p:nvPr/>
        </p:nvSpPr>
        <p:spPr>
          <a:xfrm rot="0">
            <a:off x="316484" y="5191125"/>
            <a:ext cx="17655032" cy="4959020"/>
          </a:xfrm>
          <a:prstGeom prst="rect">
            <a:avLst/>
          </a:prstGeom>
        </p:spPr>
        <p:txBody>
          <a:bodyPr anchor="t" rtlCol="false" tIns="0" lIns="0" bIns="0" rIns="0">
            <a:spAutoFit/>
          </a:bodyPr>
          <a:lstStyle/>
          <a:p>
            <a:pPr algn="ctr">
              <a:lnSpc>
                <a:spcPts val="3057"/>
              </a:lnSpc>
            </a:pPr>
            <a:r>
              <a:rPr lang="en-US" b="true" sz="2939" u="sng">
                <a:solidFill>
                  <a:srgbClr val="000000"/>
                </a:solidFill>
                <a:latin typeface="Canva Sans Bold"/>
                <a:ea typeface="Canva Sans Bold"/>
                <a:cs typeface="Canva Sans Bold"/>
                <a:sym typeface="Canva Sans Bold"/>
              </a:rPr>
              <a:t>EU and NATO</a:t>
            </a:r>
          </a:p>
          <a:p>
            <a:pPr algn="ctr">
              <a:lnSpc>
                <a:spcPts val="2433"/>
              </a:lnSpc>
            </a:pPr>
          </a:p>
          <a:p>
            <a:pPr algn="l" marL="505206" indent="-252603" lvl="1">
              <a:lnSpc>
                <a:spcPts val="2433"/>
              </a:lnSpc>
              <a:buFont typeface="Arial"/>
              <a:buChar char="•"/>
            </a:pPr>
            <a:r>
              <a:rPr lang="en-US" b="true" sz="2340">
                <a:solidFill>
                  <a:srgbClr val="000000"/>
                </a:solidFill>
                <a:latin typeface="Canva Sans Medium"/>
                <a:ea typeface="Canva Sans Medium"/>
                <a:cs typeface="Canva Sans Medium"/>
                <a:sym typeface="Canva Sans Medium"/>
              </a:rPr>
              <a:t>Quantum Key Distribution (QKD):</a:t>
            </a:r>
            <a:r>
              <a:rPr lang="en-US" sz="2340">
                <a:solidFill>
                  <a:srgbClr val="000000"/>
                </a:solidFill>
                <a:latin typeface="Canva Sans"/>
                <a:ea typeface="Canva Sans"/>
                <a:cs typeface="Canva Sans"/>
                <a:sym typeface="Canva Sans"/>
              </a:rPr>
              <a:t> EuroQCI will leverage QKD technology to securely distribute encryption keys, enhancing the security of communication channels. </a:t>
            </a:r>
          </a:p>
          <a:p>
            <a:pPr algn="l" marL="505206" indent="-252603" lvl="1">
              <a:lnSpc>
                <a:spcPts val="2433"/>
              </a:lnSpc>
              <a:buFont typeface="Arial"/>
              <a:buChar char="•"/>
            </a:pPr>
            <a:r>
              <a:rPr lang="en-US" b="true" sz="2340">
                <a:solidFill>
                  <a:srgbClr val="000000"/>
                </a:solidFill>
                <a:latin typeface="Canva Sans Medium"/>
                <a:ea typeface="Canva Sans Medium"/>
                <a:cs typeface="Canva Sans Medium"/>
                <a:sym typeface="Canva Sans Medium"/>
              </a:rPr>
              <a:t>Post-Quantum Cryptography (PQC):</a:t>
            </a:r>
            <a:r>
              <a:rPr lang="en-US" sz="2340">
                <a:solidFill>
                  <a:srgbClr val="000000"/>
                </a:solidFill>
                <a:latin typeface="Canva Sans"/>
                <a:ea typeface="Canva Sans"/>
                <a:cs typeface="Canva Sans"/>
                <a:sym typeface="Canva Sans"/>
              </a:rPr>
              <a:t> Recognizing that classical encryption methods are vulnerable to future quantum computers, EuroQCI is actively involved in the standardization of PQC algorithms, which are designed to be secure against both classical and quantum attacks. </a:t>
            </a:r>
          </a:p>
          <a:p>
            <a:pPr algn="l" marL="505206" indent="-252603" lvl="1">
              <a:lnSpc>
                <a:spcPts val="2433"/>
              </a:lnSpc>
              <a:buFont typeface="Arial"/>
              <a:buChar char="•"/>
            </a:pPr>
            <a:r>
              <a:rPr lang="en-US" b="true" sz="2340">
                <a:solidFill>
                  <a:srgbClr val="000000"/>
                </a:solidFill>
                <a:latin typeface="Canva Sans Medium"/>
                <a:ea typeface="Canva Sans Medium"/>
                <a:cs typeface="Canva Sans Medium"/>
                <a:sym typeface="Canva Sans Medium"/>
              </a:rPr>
              <a:t>European Collaboration:</a:t>
            </a:r>
            <a:r>
              <a:rPr lang="en-US" sz="2340">
                <a:solidFill>
                  <a:srgbClr val="000000"/>
                </a:solidFill>
                <a:latin typeface="Canva Sans"/>
                <a:ea typeface="Canva Sans"/>
                <a:cs typeface="Canva Sans"/>
                <a:sym typeface="Canva Sans"/>
              </a:rPr>
              <a:t> The project involves all 27 EU Member States and is being developed with the support of the European Commission, European Space Agency (ESA), and other relevant bodies. </a:t>
            </a:r>
          </a:p>
          <a:p>
            <a:pPr algn="l" marL="505206" indent="-252603" lvl="1">
              <a:lnSpc>
                <a:spcPts val="2433"/>
              </a:lnSpc>
              <a:buFont typeface="Arial"/>
              <a:buChar char="•"/>
            </a:pPr>
            <a:r>
              <a:rPr lang="en-US" b="true" sz="2340">
                <a:solidFill>
                  <a:srgbClr val="000000"/>
                </a:solidFill>
                <a:latin typeface="Canva Sans Medium"/>
                <a:ea typeface="Canva Sans Medium"/>
                <a:cs typeface="Canva Sans Medium"/>
                <a:sym typeface="Canva Sans Medium"/>
              </a:rPr>
              <a:t>Standardization:</a:t>
            </a:r>
            <a:r>
              <a:rPr lang="en-US" sz="2340">
                <a:solidFill>
                  <a:srgbClr val="000000"/>
                </a:solidFill>
                <a:latin typeface="Canva Sans"/>
                <a:ea typeface="Canva Sans"/>
                <a:cs typeface="Canva Sans"/>
                <a:sym typeface="Canva Sans"/>
              </a:rPr>
              <a:t> EuroQCI is working towards establishing standards for QKD-based technologies and services, ensuring interoperability and security across different implementations. </a:t>
            </a:r>
          </a:p>
          <a:p>
            <a:pPr algn="l" marL="505206" indent="-252603" lvl="1">
              <a:lnSpc>
                <a:spcPts val="2433"/>
              </a:lnSpc>
              <a:buFont typeface="Arial"/>
              <a:buChar char="•"/>
            </a:pPr>
            <a:r>
              <a:rPr lang="en-US" b="true" sz="2340">
                <a:solidFill>
                  <a:srgbClr val="000000"/>
                </a:solidFill>
                <a:latin typeface="Canva Sans Medium"/>
                <a:ea typeface="Canva Sans Medium"/>
                <a:cs typeface="Canva Sans Medium"/>
                <a:sym typeface="Canva Sans Medium"/>
              </a:rPr>
              <a:t>Testing and Validation:</a:t>
            </a:r>
            <a:r>
              <a:rPr lang="en-US" sz="2340">
                <a:solidFill>
                  <a:srgbClr val="000000"/>
                </a:solidFill>
                <a:latin typeface="Canva Sans"/>
                <a:ea typeface="Canva Sans"/>
                <a:cs typeface="Canva Sans"/>
                <a:sym typeface="Canva Sans"/>
              </a:rPr>
              <a:t> A dedicated testing and validation infrastructure is being developed to assess the performance and security of various QKD technologies and ensure their compliance with established standards. </a:t>
            </a:r>
          </a:p>
          <a:p>
            <a:pPr algn="l" marL="505206" indent="-252603" lvl="1">
              <a:lnSpc>
                <a:spcPts val="2433"/>
              </a:lnSpc>
              <a:buFont typeface="Arial"/>
              <a:buChar char="•"/>
            </a:pPr>
            <a:r>
              <a:rPr lang="en-US" b="true" sz="2340">
                <a:solidFill>
                  <a:srgbClr val="000000"/>
                </a:solidFill>
                <a:latin typeface="Canva Sans Medium"/>
                <a:ea typeface="Canva Sans Medium"/>
                <a:cs typeface="Canva Sans Medium"/>
                <a:sym typeface="Canva Sans Medium"/>
              </a:rPr>
              <a:t>National and Space-Based Components:</a:t>
            </a:r>
            <a:r>
              <a:rPr lang="en-US" sz="2340">
                <a:solidFill>
                  <a:srgbClr val="000000"/>
                </a:solidFill>
                <a:latin typeface="Canva Sans"/>
                <a:ea typeface="Canva Sans"/>
                <a:cs typeface="Canva Sans"/>
                <a:sym typeface="Canva Sans"/>
              </a:rPr>
              <a:t> The EuroQCI will have both terrestrial (fiber-optic) and space-based (satellite) components to ensure broad coverage and resilience. </a:t>
            </a:r>
          </a:p>
          <a:p>
            <a:pPr algn="l">
              <a:lnSpc>
                <a:spcPts val="2433"/>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046818" y="0"/>
            <a:ext cx="20525759" cy="11024043"/>
          </a:xfrm>
          <a:custGeom>
            <a:avLst/>
            <a:gdLst/>
            <a:ahLst/>
            <a:cxnLst/>
            <a:rect r="r" b="b" t="t" l="l"/>
            <a:pathLst>
              <a:path h="11024043" w="20525759">
                <a:moveTo>
                  <a:pt x="0" y="0"/>
                </a:moveTo>
                <a:lnTo>
                  <a:pt x="20525760" y="0"/>
                </a:lnTo>
                <a:lnTo>
                  <a:pt x="20525760" y="11024043"/>
                </a:lnTo>
                <a:lnTo>
                  <a:pt x="0" y="11024043"/>
                </a:lnTo>
                <a:lnTo>
                  <a:pt x="0" y="0"/>
                </a:lnTo>
                <a:close/>
              </a:path>
            </a:pathLst>
          </a:custGeom>
          <a:blipFill>
            <a:blip r:embed="rId2"/>
            <a:stretch>
              <a:fillRect l="0" t="0" r="0" b="0"/>
            </a:stretch>
          </a:blipFill>
        </p:spPr>
      </p:sp>
      <p:sp>
        <p:nvSpPr>
          <p:cNvPr name="Freeform 3" id="3"/>
          <p:cNvSpPr/>
          <p:nvPr/>
        </p:nvSpPr>
        <p:spPr>
          <a:xfrm flipH="false" flipV="false" rot="0">
            <a:off x="6176841" y="14471"/>
            <a:ext cx="5934317" cy="2028458"/>
          </a:xfrm>
          <a:custGeom>
            <a:avLst/>
            <a:gdLst/>
            <a:ahLst/>
            <a:cxnLst/>
            <a:rect r="r" b="b" t="t" l="l"/>
            <a:pathLst>
              <a:path h="2028458" w="5934317">
                <a:moveTo>
                  <a:pt x="0" y="0"/>
                </a:moveTo>
                <a:lnTo>
                  <a:pt x="5934318" y="0"/>
                </a:lnTo>
                <a:lnTo>
                  <a:pt x="5934318" y="2028458"/>
                </a:lnTo>
                <a:lnTo>
                  <a:pt x="0" y="2028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41520" y="2333649"/>
            <a:ext cx="17404959" cy="7520939"/>
          </a:xfrm>
          <a:prstGeom prst="rect">
            <a:avLst/>
          </a:prstGeom>
        </p:spPr>
        <p:txBody>
          <a:bodyPr anchor="t" rtlCol="false" tIns="0" lIns="0" bIns="0" rIns="0">
            <a:spAutoFit/>
          </a:bodyPr>
          <a:lstStyle/>
          <a:p>
            <a:pPr algn="l">
              <a:lnSpc>
                <a:spcPts val="3360"/>
              </a:lnSpc>
            </a:pPr>
            <a:r>
              <a:rPr lang="en-US" sz="2400" b="true">
                <a:solidFill>
                  <a:srgbClr val="000000"/>
                </a:solidFill>
                <a:latin typeface="Canva Sans Bold"/>
                <a:ea typeface="Canva Sans Bold"/>
                <a:cs typeface="Canva Sans Bold"/>
                <a:sym typeface="Canva Sans Bold"/>
              </a:rPr>
              <a:t>P</a:t>
            </a:r>
            <a:r>
              <a:rPr lang="en-US" sz="2400" b="true">
                <a:solidFill>
                  <a:srgbClr val="000000"/>
                </a:solidFill>
                <a:latin typeface="Canva Sans Bold"/>
                <a:ea typeface="Canva Sans Bold"/>
                <a:cs typeface="Canva Sans Bold"/>
                <a:sym typeface="Canva Sans Bold"/>
              </a:rPr>
              <a:t>ost-Quantum Cryptography (PQC)</a:t>
            </a:r>
            <a:r>
              <a:rPr lang="en-US" sz="2400">
                <a:solidFill>
                  <a:srgbClr val="000000"/>
                </a:solidFill>
                <a:latin typeface="Canva Sans"/>
                <a:ea typeface="Canva Sans"/>
                <a:cs typeface="Canva Sans"/>
                <a:sym typeface="Canva Sans"/>
              </a:rPr>
              <a:t> is a branch of cryptography that aims to develop algorithms and protocols capable of withstanding the computational power of quantum computers. Quantum computers utilize the principles of quantum mechanics to perform certain types of calculations at unprecedented speeds that are unattainable by classical computers. </a:t>
            </a:r>
          </a:p>
          <a:p>
            <a:pPr algn="l">
              <a:lnSpc>
                <a:spcPts val="3360"/>
              </a:lnSpc>
            </a:pPr>
            <a:r>
              <a:rPr lang="en-US" sz="2400">
                <a:solidFill>
                  <a:srgbClr val="000000"/>
                </a:solidFill>
                <a:latin typeface="Canva Sans"/>
                <a:ea typeface="Canva Sans"/>
                <a:cs typeface="Canva Sans"/>
                <a:sym typeface="Canva Sans"/>
              </a:rPr>
              <a:t>The urgency for PQC arises from the potential of quantum computers to break widely-used cryptographic algorithms like </a:t>
            </a:r>
            <a:r>
              <a:rPr lang="en-US" sz="2400" b="true">
                <a:solidFill>
                  <a:srgbClr val="000000"/>
                </a:solidFill>
                <a:latin typeface="Canva Sans Bold"/>
                <a:ea typeface="Canva Sans Bold"/>
                <a:cs typeface="Canva Sans Bold"/>
                <a:sym typeface="Canva Sans Bold"/>
              </a:rPr>
              <a:t>RSA</a:t>
            </a:r>
            <a:r>
              <a:rPr lang="en-US" sz="2400">
                <a:solidFill>
                  <a:srgbClr val="000000"/>
                </a:solidFill>
                <a:latin typeface="Canva Sans"/>
                <a:ea typeface="Canva Sans"/>
                <a:cs typeface="Canva Sans"/>
                <a:sym typeface="Canva Sans"/>
              </a:rPr>
              <a:t> (Rivest-Shamir-Adleman), </a:t>
            </a:r>
            <a:r>
              <a:rPr lang="en-US" sz="2400" b="true">
                <a:solidFill>
                  <a:srgbClr val="000000"/>
                </a:solidFill>
                <a:latin typeface="Canva Sans Bold"/>
                <a:ea typeface="Canva Sans Bold"/>
                <a:cs typeface="Canva Sans Bold"/>
                <a:sym typeface="Canva Sans Bold"/>
              </a:rPr>
              <a:t>ECC</a:t>
            </a:r>
            <a:r>
              <a:rPr lang="en-US" sz="2400">
                <a:solidFill>
                  <a:srgbClr val="000000"/>
                </a:solidFill>
                <a:latin typeface="Canva Sans"/>
                <a:ea typeface="Canva Sans"/>
                <a:cs typeface="Canva Sans"/>
                <a:sym typeface="Canva Sans"/>
              </a:rPr>
              <a:t> (Elliptic Curve Cryptography), and </a:t>
            </a:r>
            <a:r>
              <a:rPr lang="en-US" sz="2400" b="true">
                <a:solidFill>
                  <a:srgbClr val="000000"/>
                </a:solidFill>
                <a:latin typeface="Canva Sans Bold"/>
                <a:ea typeface="Canva Sans Bold"/>
                <a:cs typeface="Canva Sans Bold"/>
                <a:sym typeface="Canva Sans Bold"/>
              </a:rPr>
              <a:t>DSA</a:t>
            </a:r>
            <a:r>
              <a:rPr lang="en-US" sz="2400">
                <a:solidFill>
                  <a:srgbClr val="000000"/>
                </a:solidFill>
                <a:latin typeface="Canva Sans"/>
                <a:ea typeface="Canva Sans"/>
                <a:cs typeface="Canva Sans"/>
                <a:sym typeface="Canva Sans"/>
              </a:rPr>
              <a:t> (Digital Signature Algorithm).</a:t>
            </a:r>
          </a:p>
          <a:p>
            <a:pPr algn="l">
              <a:lnSpc>
                <a:spcPts val="3360"/>
              </a:lnSpc>
            </a:pPr>
            <a:r>
              <a:rPr lang="en-US" sz="2400" b="true">
                <a:solidFill>
                  <a:srgbClr val="000000"/>
                </a:solidFill>
                <a:latin typeface="Canva Sans Bold"/>
                <a:ea typeface="Canva Sans Bold"/>
                <a:cs typeface="Canva Sans Bold"/>
                <a:sym typeface="Canva Sans Bold"/>
              </a:rPr>
              <a:t>NIST's Role:</a:t>
            </a:r>
            <a:r>
              <a:rPr lang="en-US" sz="2400">
                <a:solidFill>
                  <a:srgbClr val="000000"/>
                </a:solidFill>
                <a:latin typeface="Canva Sans"/>
                <a:ea typeface="Canva Sans"/>
                <a:cs typeface="Canva Sans"/>
                <a:sym typeface="Canva Sans"/>
              </a:rPr>
              <a:t> The </a:t>
            </a:r>
            <a:r>
              <a:rPr lang="en-US" sz="2400" u="sng">
                <a:solidFill>
                  <a:srgbClr val="000000"/>
                </a:solidFill>
                <a:latin typeface="Canva Sans"/>
                <a:ea typeface="Canva Sans"/>
                <a:cs typeface="Canva Sans"/>
                <a:sym typeface="Canva Sans"/>
                <a:hlinkClick r:id="rId5" tooltip="https://www.google.com/search?sca_esv=6d0ad94c53cfdd66&amp;cs=1&amp;sxsrf=AE3TifPRvcvYbgWiBtjGzozMIyZ2aOK-kA%3A1751054305937&amp;q=National+Institute+of+Standards+and+Technology+%28NIST%29&amp;sa=X&amp;ved=2ahUKEwj57ujOsZKOAxXK2TgGHYtNNI4QxccNegQIHh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a:rPr>
              <a:t>National Institute of Standards and Technology (NIST)</a:t>
            </a:r>
            <a:r>
              <a:rPr lang="en-US" sz="2400">
                <a:solidFill>
                  <a:srgbClr val="000000"/>
                </a:solidFill>
                <a:latin typeface="Canva Sans"/>
                <a:ea typeface="Canva Sans"/>
                <a:cs typeface="Canva Sans"/>
                <a:sym typeface="Canva Sans"/>
              </a:rPr>
              <a:t> initiated a </a:t>
            </a:r>
            <a:r>
              <a:rPr lang="en-US" sz="2400" b="true">
                <a:solidFill>
                  <a:srgbClr val="000000"/>
                </a:solidFill>
                <a:latin typeface="Canva Sans Bold"/>
                <a:ea typeface="Canva Sans Bold"/>
                <a:cs typeface="Canva Sans Bold"/>
                <a:sym typeface="Canva Sans Bold"/>
              </a:rPr>
              <a:t>standardization</a:t>
            </a:r>
            <a:r>
              <a:rPr lang="en-US" sz="2400">
                <a:solidFill>
                  <a:srgbClr val="000000"/>
                </a:solidFill>
                <a:latin typeface="Canva Sans"/>
                <a:ea typeface="Canva Sans"/>
                <a:cs typeface="Canva Sans"/>
                <a:sym typeface="Canva Sans"/>
              </a:rPr>
              <a:t> process for PQC in 2016, recognizing the potential threat of quantum computers. The goal was to identify and standardize algorithms that could replace or supplement existing public-key cryptography to ensure long-term security. </a:t>
            </a:r>
          </a:p>
          <a:p>
            <a:pPr algn="l">
              <a:lnSpc>
                <a:spcPts val="3360"/>
              </a:lnSpc>
            </a:pPr>
          </a:p>
          <a:p>
            <a:pPr algn="l">
              <a:lnSpc>
                <a:spcPts val="3360"/>
              </a:lnSpc>
            </a:pPr>
            <a:r>
              <a:rPr lang="en-US" sz="2400">
                <a:solidFill>
                  <a:srgbClr val="000000"/>
                </a:solidFill>
                <a:latin typeface="Canva Sans"/>
                <a:ea typeface="Canva Sans"/>
                <a:cs typeface="Canva Sans"/>
                <a:sym typeface="Canva Sans"/>
              </a:rPr>
              <a:t>The First Three </a:t>
            </a:r>
            <a:r>
              <a:rPr lang="en-US" sz="2400" b="true">
                <a:solidFill>
                  <a:srgbClr val="000000"/>
                </a:solidFill>
                <a:latin typeface="Canva Sans Bold"/>
                <a:ea typeface="Canva Sans Bold"/>
                <a:cs typeface="Canva Sans Bold"/>
                <a:sym typeface="Canva Sans Bold"/>
              </a:rPr>
              <a:t>PQC Standards</a:t>
            </a:r>
            <a:r>
              <a:rPr lang="en-US" sz="2400">
                <a:solidFill>
                  <a:srgbClr val="000000"/>
                </a:solidFill>
                <a:latin typeface="Canva Sans"/>
                <a:ea typeface="Canva Sans"/>
                <a:cs typeface="Canva Sans"/>
                <a:sym typeface="Canva Sans"/>
              </a:rPr>
              <a:t>:</a:t>
            </a:r>
          </a:p>
          <a:p>
            <a:pPr algn="l" marL="518165" indent="-259082" lvl="1">
              <a:lnSpc>
                <a:spcPts val="3360"/>
              </a:lnSpc>
              <a:buFont typeface="Arial"/>
              <a:buChar char="•"/>
            </a:pPr>
            <a:r>
              <a:rPr lang="en-US" sz="2400" u="sng">
                <a:solidFill>
                  <a:srgbClr val="000000"/>
                </a:solidFill>
                <a:latin typeface="Canva Sans"/>
                <a:ea typeface="Canva Sans"/>
                <a:cs typeface="Canva Sans"/>
                <a:sym typeface="Canva Sans"/>
                <a:hlinkClick r:id="rId6" tooltip="https://www.google.com/search?sca_esv=6d0ad94c53cfdd66&amp;cs=1&amp;sxsrf=AE3TifPRvcvYbgWiBtjGzozMIyZ2aOK-kA%3A1751054305937&amp;q=ML-KEM&amp;sa=X&amp;ved=2ahUKEwj57ujOsZKOAxXK2TgGHYtNNI4QxccNegQILB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a:rPr>
              <a:t>ML-KEM</a:t>
            </a:r>
            <a:r>
              <a:rPr lang="en-US" sz="2400">
                <a:solidFill>
                  <a:srgbClr val="000000"/>
                </a:solidFill>
                <a:latin typeface="Canva Sans"/>
                <a:ea typeface="Canva Sans"/>
                <a:cs typeface="Canva Sans"/>
                <a:sym typeface="Canva Sans"/>
              </a:rPr>
              <a:t> (based on Crystals-Kyber): An encryption/KEM (Key Encapsulation Mechanism) standard. </a:t>
            </a:r>
          </a:p>
          <a:p>
            <a:pPr algn="l" marL="518165" indent="-259082" lvl="1">
              <a:lnSpc>
                <a:spcPts val="3360"/>
              </a:lnSpc>
              <a:buFont typeface="Arial"/>
              <a:buChar char="•"/>
            </a:pPr>
            <a:r>
              <a:rPr lang="en-US" sz="2400" u="sng">
                <a:solidFill>
                  <a:srgbClr val="000000"/>
                </a:solidFill>
                <a:latin typeface="Canva Sans"/>
                <a:ea typeface="Canva Sans"/>
                <a:cs typeface="Canva Sans"/>
                <a:sym typeface="Canva Sans"/>
                <a:hlinkClick r:id="rId7" tooltip="https://www.google.com/search?sca_esv=6d0ad94c53cfdd66&amp;cs=1&amp;sxsrf=AE3TifPRvcvYbgWiBtjGzozMIyZ2aOK-kA%3A1751054305937&amp;q=ML-DSA&amp;sa=X&amp;ved=2ahUKEwj57ujOsZKOAxXK2TgGHYtNNI4QxccNegQILx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a:rPr>
              <a:t>ML-DSA</a:t>
            </a:r>
            <a:r>
              <a:rPr lang="en-US" sz="2400">
                <a:solidFill>
                  <a:srgbClr val="000000"/>
                </a:solidFill>
                <a:latin typeface="Canva Sans"/>
                <a:ea typeface="Canva Sans"/>
                <a:cs typeface="Canva Sans"/>
                <a:sym typeface="Canva Sans"/>
              </a:rPr>
              <a:t> (based on Crystals-Dilithium): A signature scheme standard. </a:t>
            </a:r>
          </a:p>
          <a:p>
            <a:pPr algn="l" marL="518165" indent="-259082" lvl="1">
              <a:lnSpc>
                <a:spcPts val="3360"/>
              </a:lnSpc>
              <a:buFont typeface="Arial"/>
              <a:buChar char="•"/>
            </a:pPr>
            <a:r>
              <a:rPr lang="en-US" sz="2400" u="sng">
                <a:solidFill>
                  <a:srgbClr val="000000"/>
                </a:solidFill>
                <a:latin typeface="Canva Sans"/>
                <a:ea typeface="Canva Sans"/>
                <a:cs typeface="Canva Sans"/>
                <a:sym typeface="Canva Sans"/>
                <a:hlinkClick r:id="rId8" tooltip="https://www.google.com/search?sca_esv=6d0ad94c53cfdd66&amp;cs=1&amp;sxsrf=AE3TifPRvcvYbgWiBtjGzozMIyZ2aOK-kA%3A1751054305937&amp;q=FALCON&amp;sa=X&amp;ved=2ahUKEwj57ujOsZKOAxXK2TgGHYtNNI4QxccNegQILh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a:rPr>
              <a:t>FALCON</a:t>
            </a:r>
            <a:r>
              <a:rPr lang="en-US" sz="2400">
                <a:solidFill>
                  <a:srgbClr val="000000"/>
                </a:solidFill>
                <a:latin typeface="Canva Sans"/>
                <a:ea typeface="Canva Sans"/>
                <a:cs typeface="Canva Sans"/>
                <a:sym typeface="Canva Sans"/>
              </a:rPr>
              <a:t>: Another signature scheme standard. </a:t>
            </a:r>
          </a:p>
          <a:p>
            <a:pPr algn="l" marL="518165" indent="-259082" lvl="1">
              <a:lnSpc>
                <a:spcPts val="3360"/>
              </a:lnSpc>
              <a:buFont typeface="Arial"/>
              <a:buChar char="•"/>
            </a:pPr>
            <a:r>
              <a:rPr lang="en-US" sz="2400" u="sng">
                <a:solidFill>
                  <a:srgbClr val="000000"/>
                </a:solidFill>
                <a:latin typeface="Canva Sans"/>
                <a:ea typeface="Canva Sans"/>
                <a:cs typeface="Canva Sans"/>
                <a:sym typeface="Canva Sans"/>
                <a:hlinkClick r:id="rId9" tooltip="https://www.google.com/search?sca_esv=6d0ad94c53cfdd66&amp;cs=1&amp;sxsrf=AE3TifPRvcvYbgWiBtjGzozMIyZ2aOK-kA%3A1751054305937&amp;q=SPHINCS%2B&amp;sa=X&amp;ved=2ahUKEwj57ujOsZKOAxXK2TgGHYtNNI4QxccNegQILR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a:rPr>
              <a:t>SPHINCS+</a:t>
            </a:r>
            <a:r>
              <a:rPr lang="en-US" sz="2400">
                <a:solidFill>
                  <a:srgbClr val="000000"/>
                </a:solidFill>
                <a:latin typeface="Canva Sans"/>
                <a:ea typeface="Canva Sans"/>
                <a:cs typeface="Canva Sans"/>
                <a:sym typeface="Canva Sans"/>
              </a:rPr>
              <a:t>: A stateless hash-based digital signature standard, standardized in </a:t>
            </a:r>
            <a:r>
              <a:rPr lang="en-US" sz="2400" u="sng">
                <a:solidFill>
                  <a:srgbClr val="000000"/>
                </a:solidFill>
                <a:latin typeface="Canva Sans"/>
                <a:ea typeface="Canva Sans"/>
                <a:cs typeface="Canva Sans"/>
                <a:sym typeface="Canva Sans"/>
                <a:hlinkClick r:id="rId10" tooltip="https://www.google.com/search?sca_esv=6d0ad94c53cfdd66&amp;cs=1&amp;sxsrf=AE3TifPRvcvYbgWiBtjGzozMIyZ2aOK-kA%3A1751054305937&amp;q=FIPS+205&amp;sa=X&amp;ved=2ahUKEwj57ujOsZKOAxXK2TgGHYtNNI4QxccNegQIMhAB&amp;mstk=AUtExfAe4XiM6oqlKhOkZdYc2TeUG9S-wXEs9YSAl8Q8lCDcB31EC4bVEDV4YKLDf47yWqW1OISVJHD3RfE1admb2HjDoB_0ZgCDxhSD-hWLbDoOr8D6cm1iZTwI1ZG5XLXK8JKXPU5NFUtawKio1sj9N1g9hNFHhymA-mB4AYyqL1_ahr8ZZxGVefOnyTcQyUvIfLcSIApfUaGEVUsAI_wjEzVpiKA43fDOOai1zc1PVIqu1UYhtxVLgdblNJGSgp4CmLWwlkdGw3savd4LGrR2ACaP&amp;csui=3"/>
              </a:rPr>
              <a:t>FIPS 205</a:t>
            </a:r>
            <a:r>
              <a:rPr lang="en-US" sz="2400">
                <a:solidFill>
                  <a:srgbClr val="000000"/>
                </a:solidFill>
                <a:latin typeface="Canva Sans"/>
                <a:ea typeface="Canva Sans"/>
                <a:cs typeface="Canva Sans"/>
                <a:sym typeface="Canva Sans"/>
              </a:rPr>
              <a:t>.</a:t>
            </a:r>
          </a:p>
          <a:p>
            <a:pPr algn="l">
              <a:lnSpc>
                <a:spcPts val="3360"/>
              </a:lnSpc>
            </a:pPr>
            <a:r>
              <a:rPr lang="en-US" sz="2400">
                <a:solidFill>
                  <a:srgbClr val="000000"/>
                </a:solidFill>
                <a:latin typeface="Canva Sans"/>
                <a:ea typeface="Canva Sans"/>
                <a:cs typeface="Canva Sans"/>
                <a:sym typeface="Canva Sans"/>
              </a:rPr>
              <a:t>These standards are widely adopted and </a:t>
            </a:r>
            <a:r>
              <a:rPr lang="en-US" sz="2400">
                <a:solidFill>
                  <a:srgbClr val="000000"/>
                </a:solidFill>
                <a:latin typeface="Canva Sans"/>
                <a:ea typeface="Canva Sans"/>
                <a:cs typeface="Canva Sans"/>
                <a:sym typeface="Canva Sans"/>
              </a:rPr>
              <a:t> are important for future-proofing, long term security and transition to quantum-safe systems.</a:t>
            </a:r>
          </a:p>
          <a:p>
            <a:pPr algn="l">
              <a:lnSpc>
                <a:spcPts val="3360"/>
              </a:lnSpc>
            </a:pPr>
            <a:r>
              <a:rPr lang="en-US" sz="2400">
                <a:solidFill>
                  <a:srgbClr val="000000"/>
                </a:solidFill>
                <a:latin typeface="Canva Sans"/>
                <a:ea typeface="Canva Sans"/>
                <a:cs typeface="Canva Sans"/>
                <a:sym typeface="Canva Sans"/>
              </a:rPr>
              <a:t> </a:t>
            </a:r>
          </a:p>
        </p:txBody>
      </p:sp>
      <p:sp>
        <p:nvSpPr>
          <p:cNvPr name="TextBox 5" id="5"/>
          <p:cNvSpPr txBox="true"/>
          <p:nvPr/>
        </p:nvSpPr>
        <p:spPr>
          <a:xfrm rot="0">
            <a:off x="6176841" y="75565"/>
            <a:ext cx="5934317" cy="1811020"/>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Post Quantum Cybersecurity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046818" y="0"/>
            <a:ext cx="20525759" cy="11024043"/>
          </a:xfrm>
          <a:custGeom>
            <a:avLst/>
            <a:gdLst/>
            <a:ahLst/>
            <a:cxnLst/>
            <a:rect r="r" b="b" t="t" l="l"/>
            <a:pathLst>
              <a:path h="11024043" w="20525759">
                <a:moveTo>
                  <a:pt x="0" y="0"/>
                </a:moveTo>
                <a:lnTo>
                  <a:pt x="20525760" y="0"/>
                </a:lnTo>
                <a:lnTo>
                  <a:pt x="20525760" y="11024043"/>
                </a:lnTo>
                <a:lnTo>
                  <a:pt x="0" y="11024043"/>
                </a:lnTo>
                <a:lnTo>
                  <a:pt x="0" y="0"/>
                </a:lnTo>
                <a:close/>
              </a:path>
            </a:pathLst>
          </a:custGeom>
          <a:blipFill>
            <a:blip r:embed="rId2"/>
            <a:stretch>
              <a:fillRect l="0" t="0" r="0" b="0"/>
            </a:stretch>
          </a:blipFill>
        </p:spPr>
      </p:sp>
      <p:sp>
        <p:nvSpPr>
          <p:cNvPr name="Freeform 3" id="3"/>
          <p:cNvSpPr/>
          <p:nvPr/>
        </p:nvSpPr>
        <p:spPr>
          <a:xfrm flipH="false" flipV="false" rot="0">
            <a:off x="6176841" y="14471"/>
            <a:ext cx="5934317" cy="2028458"/>
          </a:xfrm>
          <a:custGeom>
            <a:avLst/>
            <a:gdLst/>
            <a:ahLst/>
            <a:cxnLst/>
            <a:rect r="r" b="b" t="t" l="l"/>
            <a:pathLst>
              <a:path h="2028458" w="5934317">
                <a:moveTo>
                  <a:pt x="0" y="0"/>
                </a:moveTo>
                <a:lnTo>
                  <a:pt x="5934318" y="0"/>
                </a:lnTo>
                <a:lnTo>
                  <a:pt x="5934318" y="2028458"/>
                </a:lnTo>
                <a:lnTo>
                  <a:pt x="0" y="2028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13583" y="2364756"/>
            <a:ext cx="17404959" cy="7520939"/>
          </a:xfrm>
          <a:prstGeom prst="rect">
            <a:avLst/>
          </a:prstGeom>
        </p:spPr>
        <p:txBody>
          <a:bodyPr anchor="t" rtlCol="false" tIns="0" lIns="0" bIns="0" rIns="0">
            <a:spAutoFit/>
          </a:bodyPr>
          <a:lstStyle/>
          <a:p>
            <a:pPr algn="l">
              <a:lnSpc>
                <a:spcPts val="3360"/>
              </a:lnSpc>
            </a:pPr>
            <a:r>
              <a:rPr lang="en-US" sz="2400">
                <a:solidFill>
                  <a:srgbClr val="000000"/>
                </a:solidFill>
                <a:latin typeface="Canva Sans"/>
                <a:ea typeface="Canva Sans"/>
                <a:cs typeface="Canva Sans"/>
                <a:sym typeface="Canva Sans"/>
              </a:rPr>
              <a:t>A</a:t>
            </a:r>
            <a:r>
              <a:rPr lang="en-US" sz="2400" b="true">
                <a:solidFill>
                  <a:srgbClr val="000000"/>
                </a:solidFill>
                <a:latin typeface="Canva Sans Bold"/>
                <a:ea typeface="Canva Sans Bold"/>
                <a:cs typeface="Canva Sans Bold"/>
                <a:sym typeface="Canva Sans Bold"/>
              </a:rPr>
              <a:t> “harve</a:t>
            </a:r>
            <a:r>
              <a:rPr lang="en-US" sz="2400" b="true">
                <a:solidFill>
                  <a:srgbClr val="000000"/>
                </a:solidFill>
                <a:latin typeface="Canva Sans Bold"/>
                <a:ea typeface="Canva Sans Bold"/>
                <a:cs typeface="Canva Sans Bold"/>
                <a:sym typeface="Canva Sans Bold"/>
              </a:rPr>
              <a:t>st-now, decrypt-later” attack</a:t>
            </a:r>
            <a:r>
              <a:rPr lang="en-US" sz="2400">
                <a:solidFill>
                  <a:srgbClr val="000000"/>
                </a:solidFill>
                <a:latin typeface="Canva Sans"/>
                <a:ea typeface="Canva Sans"/>
                <a:cs typeface="Canva Sans"/>
                <a:sym typeface="Canva Sans"/>
              </a:rPr>
              <a:t> is a strategy in which a threat actor simply collects and stores encrypted data today with the intent of decrypting it with a sufficiently powerful quantum computer (when it is available) in the future. Experts believe that these attacks are mainly being carried out by n</a:t>
            </a:r>
            <a:r>
              <a:rPr lang="en-US" sz="2400" u="none">
                <a:solidFill>
                  <a:srgbClr val="000000"/>
                </a:solidFill>
                <a:latin typeface="Canva Sans"/>
                <a:ea typeface="Canva Sans"/>
                <a:cs typeface="Canva Sans"/>
                <a:sym typeface="Canva Sans"/>
              </a:rPr>
              <a:t>ation</a:t>
            </a:r>
            <a:r>
              <a:rPr lang="en-US" sz="2400">
                <a:solidFill>
                  <a:srgbClr val="000000"/>
                </a:solidFill>
                <a:latin typeface="Canva Sans"/>
                <a:ea typeface="Canva Sans"/>
                <a:cs typeface="Canva Sans"/>
                <a:sym typeface="Canva Sans"/>
              </a:rPr>
              <a:t>-</a:t>
            </a:r>
            <a:r>
              <a:rPr lang="en-US" sz="2400" u="none">
                <a:solidFill>
                  <a:srgbClr val="000000"/>
                </a:solidFill>
                <a:latin typeface="Canva Sans"/>
                <a:ea typeface="Canva Sans"/>
                <a:cs typeface="Canva Sans"/>
                <a:sym typeface="Canva Sans"/>
              </a:rPr>
              <a:t>st</a:t>
            </a:r>
            <a:r>
              <a:rPr lang="en-US" sz="2400">
                <a:solidFill>
                  <a:srgbClr val="000000"/>
                </a:solidFill>
                <a:latin typeface="Canva Sans"/>
                <a:ea typeface="Canva Sans"/>
                <a:cs typeface="Canva Sans"/>
                <a:sym typeface="Canva Sans"/>
              </a:rPr>
              <a:t>a</a:t>
            </a:r>
            <a:r>
              <a:rPr lang="en-US" sz="2400" u="none">
                <a:solidFill>
                  <a:srgbClr val="000000"/>
                </a:solidFill>
                <a:latin typeface="Canva Sans"/>
                <a:ea typeface="Canva Sans"/>
                <a:cs typeface="Canva Sans"/>
                <a:sym typeface="Canva Sans"/>
              </a:rPr>
              <a:t>te </a:t>
            </a:r>
            <a:r>
              <a:rPr lang="en-US" sz="2400">
                <a:solidFill>
                  <a:srgbClr val="000000"/>
                </a:solidFill>
                <a:latin typeface="Canva Sans"/>
                <a:ea typeface="Canva Sans"/>
                <a:cs typeface="Canva Sans"/>
                <a:sym typeface="Canva Sans"/>
              </a:rPr>
              <a:t>act</a:t>
            </a:r>
            <a:r>
              <a:rPr lang="en-US" sz="2400" u="none">
                <a:solidFill>
                  <a:srgbClr val="000000"/>
                </a:solidFill>
                <a:latin typeface="Canva Sans"/>
                <a:ea typeface="Canva Sans"/>
                <a:cs typeface="Canva Sans"/>
                <a:sym typeface="Canva Sans"/>
              </a:rPr>
              <a:t>o</a:t>
            </a:r>
            <a:r>
              <a:rPr lang="en-US" sz="2400">
                <a:solidFill>
                  <a:srgbClr val="000000"/>
                </a:solidFill>
                <a:latin typeface="Canva Sans"/>
                <a:ea typeface="Canva Sans"/>
                <a:cs typeface="Canva Sans"/>
                <a:sym typeface="Canva Sans"/>
              </a:rPr>
              <a:t>rs,</a:t>
            </a:r>
            <a:r>
              <a:rPr lang="en-US" sz="2400" u="none">
                <a:solidFill>
                  <a:srgbClr val="000000"/>
                </a:solidFill>
                <a:latin typeface="Canva Sans"/>
                <a:ea typeface="Canva Sans"/>
                <a:cs typeface="Canva Sans"/>
                <a:sym typeface="Canva Sans"/>
              </a:rPr>
              <a:t> tar</a:t>
            </a:r>
            <a:r>
              <a:rPr lang="en-US" sz="2400">
                <a:solidFill>
                  <a:srgbClr val="000000"/>
                </a:solidFill>
                <a:latin typeface="Canva Sans"/>
                <a:ea typeface="Canva Sans"/>
                <a:cs typeface="Canva Sans"/>
                <a:sym typeface="Canva Sans"/>
              </a:rPr>
              <a:t>g</a:t>
            </a:r>
            <a:r>
              <a:rPr lang="en-US" sz="2400" u="none">
                <a:solidFill>
                  <a:srgbClr val="000000"/>
                </a:solidFill>
                <a:latin typeface="Canva Sans"/>
                <a:ea typeface="Canva Sans"/>
                <a:cs typeface="Canva Sans"/>
                <a:sym typeface="Canva Sans"/>
              </a:rPr>
              <a:t>e</a:t>
            </a:r>
            <a:r>
              <a:rPr lang="en-US" sz="2400">
                <a:solidFill>
                  <a:srgbClr val="000000"/>
                </a:solidFill>
                <a:latin typeface="Canva Sans"/>
                <a:ea typeface="Canva Sans"/>
                <a:cs typeface="Canva Sans"/>
                <a:sym typeface="Canva Sans"/>
              </a:rPr>
              <a:t>ti</a:t>
            </a:r>
            <a:r>
              <a:rPr lang="en-US" sz="2400" u="none">
                <a:solidFill>
                  <a:srgbClr val="000000"/>
                </a:solidFill>
                <a:latin typeface="Canva Sans"/>
                <a:ea typeface="Canva Sans"/>
                <a:cs typeface="Canva Sans"/>
                <a:sym typeface="Canva Sans"/>
              </a:rPr>
              <a:t>ng </a:t>
            </a:r>
            <a:r>
              <a:rPr lang="en-US" sz="2400">
                <a:solidFill>
                  <a:srgbClr val="000000"/>
                </a:solidFill>
                <a:latin typeface="Canva Sans"/>
                <a:ea typeface="Canva Sans"/>
                <a:cs typeface="Canva Sans"/>
                <a:sym typeface="Canva Sans"/>
              </a:rPr>
              <a:t>sensitive information that remains valuable over time, such as government secrets, bank account information, healthcare records, personally identifiable information (</a:t>
            </a:r>
            <a:r>
              <a:rPr lang="en-US" sz="2400" u="none">
                <a:solidFill>
                  <a:srgbClr val="000000"/>
                </a:solidFill>
                <a:latin typeface="Canva Sans"/>
                <a:ea typeface="Canva Sans"/>
                <a:cs typeface="Canva Sans"/>
                <a:sym typeface="Canva Sans"/>
              </a:rPr>
              <a:t>P</a:t>
            </a:r>
            <a:r>
              <a:rPr lang="en-US" sz="2400">
                <a:solidFill>
                  <a:srgbClr val="000000"/>
                </a:solidFill>
                <a:latin typeface="Canva Sans"/>
                <a:ea typeface="Canva Sans"/>
                <a:cs typeface="Canva Sans"/>
                <a:sym typeface="Canva Sans"/>
              </a:rPr>
              <a:t>II),</a:t>
            </a:r>
            <a:r>
              <a:rPr lang="en-US" sz="2400">
                <a:solidFill>
                  <a:srgbClr val="000000"/>
                </a:solidFill>
                <a:latin typeface="Canva Sans"/>
                <a:ea typeface="Canva Sans"/>
                <a:cs typeface="Canva Sans"/>
                <a:sym typeface="Canva Sans"/>
              </a:rPr>
              <a:t> and co</a:t>
            </a:r>
            <a:r>
              <a:rPr lang="en-US" sz="2400">
                <a:solidFill>
                  <a:srgbClr val="000000"/>
                </a:solidFill>
                <a:latin typeface="Canva Sans"/>
                <a:ea typeface="Canva Sans"/>
                <a:cs typeface="Canva Sans"/>
                <a:sym typeface="Canva Sans"/>
              </a:rPr>
              <a:t>rporate intellectual property. </a:t>
            </a:r>
          </a:p>
          <a:p>
            <a:pPr algn="l">
              <a:lnSpc>
                <a:spcPts val="3360"/>
              </a:lnSpc>
            </a:pPr>
            <a:r>
              <a:rPr lang="en-US" sz="2400">
                <a:solidFill>
                  <a:srgbClr val="000000"/>
                </a:solidFill>
                <a:latin typeface="Canva Sans"/>
                <a:ea typeface="Canva Sans"/>
                <a:cs typeface="Canva Sans"/>
                <a:sym typeface="Canva Sans"/>
              </a:rPr>
              <a:t>The driving force behind these attacks is quantum computing’s potential to break today’s widely used public-key encryption algorithms. Virtually all of today’s secure Internet traffic, email communications, databases, and software are protected by encryption algorithms like RSA, ECC, and Diffie-Hellman which are currently secure because cracking them would take many, many years for even the most powerful supercomputers available today. However, with its unparalleled processing power, a </a:t>
            </a:r>
            <a:r>
              <a:rPr lang="en-US" sz="2400" b="true">
                <a:solidFill>
                  <a:srgbClr val="000000"/>
                </a:solidFill>
                <a:latin typeface="Canva Sans Bold"/>
                <a:ea typeface="Canva Sans Bold"/>
                <a:cs typeface="Canva Sans Bold"/>
                <a:sym typeface="Canva Sans Bold"/>
              </a:rPr>
              <a:t>CRQC (Cryptographically Relevant Quantum Computer)</a:t>
            </a:r>
            <a:r>
              <a:rPr lang="en-US" sz="2400">
                <a:solidFill>
                  <a:srgbClr val="000000"/>
                </a:solidFill>
                <a:latin typeface="Canva Sans"/>
                <a:ea typeface="Canva Sans"/>
                <a:cs typeface="Canva Sans"/>
                <a:sym typeface="Canva Sans"/>
              </a:rPr>
              <a:t> will be able to break these encryption methods using algorithms like Shor’s in a matter of seconds or minutes.</a:t>
            </a:r>
          </a:p>
          <a:p>
            <a:pPr algn="l">
              <a:lnSpc>
                <a:spcPts val="3360"/>
              </a:lnSpc>
            </a:pPr>
            <a:r>
              <a:rPr lang="en-US" sz="2400">
                <a:solidFill>
                  <a:srgbClr val="000000"/>
                </a:solidFill>
                <a:latin typeface="Canva Sans"/>
                <a:ea typeface="Canva Sans"/>
                <a:cs typeface="Canva Sans"/>
                <a:sym typeface="Canva Sans"/>
              </a:rPr>
              <a:t>The history of cyberattacks, including the ones on Adobe (2013), Sony (2014), Equifax (2017), Marriott (2018), SolarWinds (2020), and Colonial Pipeline (2021), have made it clear that no sector is immune to cyberattacks. Threat actors are increasingly focusing on </a:t>
            </a:r>
            <a:r>
              <a:rPr lang="en-US" sz="2400" b="true">
                <a:solidFill>
                  <a:srgbClr val="000000"/>
                </a:solidFill>
                <a:latin typeface="Canva Sans Bold"/>
                <a:ea typeface="Canva Sans Bold"/>
                <a:cs typeface="Canva Sans Bold"/>
                <a:sym typeface="Canva Sans Bold"/>
              </a:rPr>
              <a:t>corporate intellectual property (IP) </a:t>
            </a:r>
            <a:r>
              <a:rPr lang="en-US" sz="2400">
                <a:solidFill>
                  <a:srgbClr val="000000"/>
                </a:solidFill>
                <a:latin typeface="Canva Sans"/>
                <a:ea typeface="Canva Sans"/>
                <a:cs typeface="Canva Sans"/>
                <a:sym typeface="Canva Sans"/>
              </a:rPr>
              <a:t>and critical enterprise data.</a:t>
            </a:r>
          </a:p>
          <a:p>
            <a:pPr algn="l">
              <a:lnSpc>
                <a:spcPts val="3360"/>
              </a:lnSpc>
            </a:pPr>
            <a:r>
              <a:rPr lang="en-US" sz="2400">
                <a:solidFill>
                  <a:srgbClr val="000000"/>
                </a:solidFill>
                <a:latin typeface="Canva Sans"/>
                <a:ea typeface="Canva Sans"/>
                <a:cs typeface="Canva Sans"/>
                <a:sym typeface="Canva Sans"/>
              </a:rPr>
              <a:t>What makes </a:t>
            </a:r>
            <a:r>
              <a:rPr lang="en-US" sz="2400" b="true">
                <a:solidFill>
                  <a:srgbClr val="000000"/>
                </a:solidFill>
                <a:latin typeface="Canva Sans Bold"/>
                <a:ea typeface="Canva Sans Bold"/>
                <a:cs typeface="Canva Sans Bold"/>
                <a:sym typeface="Canva Sans Bold"/>
              </a:rPr>
              <a:t>enterprise businesses particularly vulnerable to HNDL attacks</a:t>
            </a:r>
            <a:r>
              <a:rPr lang="en-US" sz="2400">
                <a:solidFill>
                  <a:srgbClr val="000000"/>
                </a:solidFill>
                <a:latin typeface="Canva Sans"/>
                <a:ea typeface="Canva Sans"/>
                <a:cs typeface="Canva Sans"/>
                <a:sym typeface="Canva Sans"/>
              </a:rPr>
              <a:t> is the long-term value of their data. Sensitive customer information, proprietary research, and intellectual property can remain relevant and valuable for decades. If this data is harvested today, the damage caused by its exposure—even many years later—could be catastrophic. After all, data is the new gold!</a:t>
            </a:r>
          </a:p>
        </p:txBody>
      </p:sp>
      <p:sp>
        <p:nvSpPr>
          <p:cNvPr name="TextBox 5" id="5"/>
          <p:cNvSpPr txBox="true"/>
          <p:nvPr/>
        </p:nvSpPr>
        <p:spPr>
          <a:xfrm rot="0">
            <a:off x="6176841" y="75565"/>
            <a:ext cx="5934317" cy="1811020"/>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“Harvest Now, Decrypt Later”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7452334" y="-510704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6002332" y="0"/>
            <a:ext cx="5411598" cy="1849783"/>
          </a:xfrm>
          <a:custGeom>
            <a:avLst/>
            <a:gdLst/>
            <a:ahLst/>
            <a:cxnLst/>
            <a:rect r="r" b="b" t="t" l="l"/>
            <a:pathLst>
              <a:path h="1849783" w="5411598">
                <a:moveTo>
                  <a:pt x="0" y="0"/>
                </a:moveTo>
                <a:lnTo>
                  <a:pt x="5411598" y="0"/>
                </a:lnTo>
                <a:lnTo>
                  <a:pt x="5411598" y="1849783"/>
                </a:lnTo>
                <a:lnTo>
                  <a:pt x="0" y="1849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80302" y="9409789"/>
            <a:ext cx="15322762" cy="8229600"/>
          </a:xfrm>
          <a:custGeom>
            <a:avLst/>
            <a:gdLst/>
            <a:ahLst/>
            <a:cxnLst/>
            <a:rect r="r" b="b" t="t" l="l"/>
            <a:pathLst>
              <a:path h="8229600" w="15322762">
                <a:moveTo>
                  <a:pt x="0" y="0"/>
                </a:moveTo>
                <a:lnTo>
                  <a:pt x="15322761" y="0"/>
                </a:lnTo>
                <a:lnTo>
                  <a:pt x="15322761" y="8229600"/>
                </a:lnTo>
                <a:lnTo>
                  <a:pt x="0" y="8229600"/>
                </a:lnTo>
                <a:lnTo>
                  <a:pt x="0" y="0"/>
                </a:lnTo>
                <a:close/>
              </a:path>
            </a:pathLst>
          </a:custGeom>
          <a:blipFill>
            <a:blip r:embed="rId2"/>
            <a:stretch>
              <a:fillRect l="0" t="0" r="0" b="0"/>
            </a:stretch>
          </a:blipFill>
        </p:spPr>
      </p:sp>
      <p:graphicFrame>
        <p:nvGraphicFramePr>
          <p:cNvPr name="Object 5" id="5"/>
          <p:cNvGraphicFramePr/>
          <p:nvPr/>
        </p:nvGraphicFramePr>
        <p:xfrm>
          <a:off x="817233" y="2132105"/>
          <a:ext cx="15715018" cy="6775295"/>
        </p:xfrm>
        <a:graphic>
          <a:graphicData uri="http://schemas.openxmlformats.org/presentationml/2006/ole">
            <p:oleObj imgW="18859500" imgH="99060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6" id="6"/>
          <p:cNvSpPr txBox="true"/>
          <p:nvPr/>
        </p:nvSpPr>
        <p:spPr>
          <a:xfrm rot="0">
            <a:off x="7081971" y="150617"/>
            <a:ext cx="3252320" cy="1472350"/>
          </a:xfrm>
          <a:prstGeom prst="rect">
            <a:avLst/>
          </a:prstGeom>
        </p:spPr>
        <p:txBody>
          <a:bodyPr anchor="t" rtlCol="false" tIns="0" lIns="0" bIns="0" rIns="0">
            <a:spAutoFit/>
          </a:bodyPr>
          <a:lstStyle/>
          <a:p>
            <a:pPr algn="ctr">
              <a:lnSpc>
                <a:spcPts val="5996"/>
              </a:lnSpc>
            </a:pPr>
            <a:r>
              <a:rPr lang="en-US" sz="4283">
                <a:solidFill>
                  <a:srgbClr val="022C5E"/>
                </a:solidFill>
                <a:latin typeface="Hobo"/>
                <a:ea typeface="Hobo"/>
                <a:cs typeface="Hobo"/>
                <a:sym typeface="Hobo"/>
              </a:rPr>
              <a:t>Future Innovations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7475821" y="-510704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6002332" y="0"/>
            <a:ext cx="5411598" cy="1849783"/>
          </a:xfrm>
          <a:custGeom>
            <a:avLst/>
            <a:gdLst/>
            <a:ahLst/>
            <a:cxnLst/>
            <a:rect r="r" b="b" t="t" l="l"/>
            <a:pathLst>
              <a:path h="1849783" w="5411598">
                <a:moveTo>
                  <a:pt x="0" y="0"/>
                </a:moveTo>
                <a:lnTo>
                  <a:pt x="5411598" y="0"/>
                </a:lnTo>
                <a:lnTo>
                  <a:pt x="5411598" y="1849783"/>
                </a:lnTo>
                <a:lnTo>
                  <a:pt x="0" y="1849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80302" y="9409789"/>
            <a:ext cx="15322762" cy="8229600"/>
          </a:xfrm>
          <a:custGeom>
            <a:avLst/>
            <a:gdLst/>
            <a:ahLst/>
            <a:cxnLst/>
            <a:rect r="r" b="b" t="t" l="l"/>
            <a:pathLst>
              <a:path h="8229600" w="15322762">
                <a:moveTo>
                  <a:pt x="0" y="0"/>
                </a:moveTo>
                <a:lnTo>
                  <a:pt x="15322761" y="0"/>
                </a:lnTo>
                <a:lnTo>
                  <a:pt x="15322761" y="8229600"/>
                </a:lnTo>
                <a:lnTo>
                  <a:pt x="0" y="8229600"/>
                </a:lnTo>
                <a:lnTo>
                  <a:pt x="0" y="0"/>
                </a:lnTo>
                <a:close/>
              </a:path>
            </a:pathLst>
          </a:custGeom>
          <a:blipFill>
            <a:blip r:embed="rId2"/>
            <a:stretch>
              <a:fillRect l="0" t="0" r="0" b="0"/>
            </a:stretch>
          </a:blipFill>
        </p:spPr>
      </p:sp>
      <p:graphicFrame>
        <p:nvGraphicFramePr>
          <p:cNvPr name="Object 5" id="5"/>
          <p:cNvGraphicFramePr/>
          <p:nvPr/>
        </p:nvGraphicFramePr>
        <p:xfrm>
          <a:off x="817233" y="2132105"/>
          <a:ext cx="15715018" cy="6775295"/>
        </p:xfrm>
        <a:graphic>
          <a:graphicData uri="http://schemas.openxmlformats.org/presentationml/2006/ole">
            <p:oleObj imgW="18859500" imgH="99060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6" id="6"/>
          <p:cNvSpPr txBox="true"/>
          <p:nvPr/>
        </p:nvSpPr>
        <p:spPr>
          <a:xfrm rot="0">
            <a:off x="6811868" y="254425"/>
            <a:ext cx="3792525" cy="1472350"/>
          </a:xfrm>
          <a:prstGeom prst="rect">
            <a:avLst/>
          </a:prstGeom>
        </p:spPr>
        <p:txBody>
          <a:bodyPr anchor="t" rtlCol="false" tIns="0" lIns="0" bIns="0" rIns="0">
            <a:spAutoFit/>
          </a:bodyPr>
          <a:lstStyle/>
          <a:p>
            <a:pPr algn="ctr">
              <a:lnSpc>
                <a:spcPts val="5996"/>
              </a:lnSpc>
            </a:pPr>
            <a:r>
              <a:rPr lang="en-US" sz="4283">
                <a:solidFill>
                  <a:srgbClr val="022C5E"/>
                </a:solidFill>
                <a:latin typeface="Hobo"/>
                <a:ea typeface="Hobo"/>
                <a:cs typeface="Hobo"/>
                <a:sym typeface="Hobo"/>
              </a:rPr>
              <a:t>Vision for Indian Defense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7476420" y="9130875"/>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927557" y="-4963184"/>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0" y="251425"/>
            <a:ext cx="6379234" cy="3261384"/>
          </a:xfrm>
          <a:custGeom>
            <a:avLst/>
            <a:gdLst/>
            <a:ahLst/>
            <a:cxnLst/>
            <a:rect r="r" b="b" t="t" l="l"/>
            <a:pathLst>
              <a:path h="3261384" w="6379234">
                <a:moveTo>
                  <a:pt x="0" y="0"/>
                </a:moveTo>
                <a:lnTo>
                  <a:pt x="6379234" y="0"/>
                </a:lnTo>
                <a:lnTo>
                  <a:pt x="6379234" y="3261383"/>
                </a:lnTo>
                <a:lnTo>
                  <a:pt x="0" y="3261383"/>
                </a:lnTo>
                <a:lnTo>
                  <a:pt x="0" y="0"/>
                </a:lnTo>
                <a:close/>
              </a:path>
            </a:pathLst>
          </a:custGeom>
          <a:blipFill>
            <a:blip r:embed="rId3"/>
            <a:stretch>
              <a:fillRect l="0" t="0" r="0" b="0"/>
            </a:stretch>
          </a:blipFill>
        </p:spPr>
      </p:sp>
      <p:sp>
        <p:nvSpPr>
          <p:cNvPr name="TextBox 5" id="5"/>
          <p:cNvSpPr txBox="true"/>
          <p:nvPr/>
        </p:nvSpPr>
        <p:spPr>
          <a:xfrm rot="0">
            <a:off x="740996" y="802616"/>
            <a:ext cx="4939100" cy="2463800"/>
          </a:xfrm>
          <a:prstGeom prst="rect">
            <a:avLst/>
          </a:prstGeom>
        </p:spPr>
        <p:txBody>
          <a:bodyPr anchor="t" rtlCol="false" tIns="0" lIns="0" bIns="0" rIns="0">
            <a:spAutoFit/>
          </a:bodyPr>
          <a:lstStyle/>
          <a:p>
            <a:pPr algn="l">
              <a:lnSpc>
                <a:spcPts val="2800"/>
              </a:lnSpc>
            </a:pPr>
            <a:r>
              <a:rPr lang="en-US" sz="2000" u="sng" b="true">
                <a:solidFill>
                  <a:srgbClr val="FFFFFF"/>
                </a:solidFill>
                <a:latin typeface="Canva Sans Bold"/>
                <a:ea typeface="Canva Sans Bold"/>
                <a:cs typeface="Canva Sans Bold"/>
                <a:sym typeface="Canva Sans Bold"/>
              </a:rPr>
              <a:t>Quantum Computing: A Strategic Asset</a:t>
            </a:r>
          </a:p>
          <a:p>
            <a:pPr algn="l" marL="431801" indent="-215900" lvl="1">
              <a:lnSpc>
                <a:spcPts val="2800"/>
              </a:lnSpc>
              <a:buFont typeface="Arial"/>
              <a:buChar char="•"/>
            </a:pPr>
            <a:r>
              <a:rPr lang="en-US" b="true" sz="2000">
                <a:solidFill>
                  <a:srgbClr val="FFFFFF"/>
                </a:solidFill>
                <a:latin typeface="Canva Sans Bold"/>
                <a:ea typeface="Canva Sans Bold"/>
                <a:cs typeface="Canva Sans Bold"/>
                <a:sym typeface="Canva Sans Bold"/>
              </a:rPr>
              <a:t>Can break traditional encryption, simulate weapons and optimize military operations.</a:t>
            </a:r>
          </a:p>
          <a:p>
            <a:pPr algn="l" marL="431801" indent="-215900" lvl="1">
              <a:lnSpc>
                <a:spcPts val="2800"/>
              </a:lnSpc>
              <a:buFont typeface="Arial"/>
              <a:buChar char="•"/>
            </a:pPr>
            <a:r>
              <a:rPr lang="en-US" sz="2000">
                <a:solidFill>
                  <a:srgbClr val="FFFFFF"/>
                </a:solidFill>
                <a:latin typeface="Hobo"/>
                <a:ea typeface="Hobo"/>
                <a:cs typeface="Hobo"/>
                <a:sym typeface="Hobo"/>
              </a:rPr>
              <a:t>Offers superior decision-making capabilities through quantum-enhanced AI.</a:t>
            </a:r>
          </a:p>
        </p:txBody>
      </p:sp>
      <p:sp>
        <p:nvSpPr>
          <p:cNvPr name="Freeform 6" id="6"/>
          <p:cNvSpPr/>
          <p:nvPr/>
        </p:nvSpPr>
        <p:spPr>
          <a:xfrm flipH="false" flipV="false" rot="0">
            <a:off x="6811868" y="0"/>
            <a:ext cx="4115689" cy="1406817"/>
          </a:xfrm>
          <a:custGeom>
            <a:avLst/>
            <a:gdLst/>
            <a:ahLst/>
            <a:cxnLst/>
            <a:rect r="r" b="b" t="t" l="l"/>
            <a:pathLst>
              <a:path h="1406817" w="4115689">
                <a:moveTo>
                  <a:pt x="0" y="0"/>
                </a:moveTo>
                <a:lnTo>
                  <a:pt x="4115689" y="0"/>
                </a:lnTo>
                <a:lnTo>
                  <a:pt x="4115689" y="1406817"/>
                </a:lnTo>
                <a:lnTo>
                  <a:pt x="0" y="14068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973450" y="240245"/>
            <a:ext cx="3792525" cy="788455"/>
          </a:xfrm>
          <a:prstGeom prst="rect">
            <a:avLst/>
          </a:prstGeom>
        </p:spPr>
        <p:txBody>
          <a:bodyPr anchor="t" rtlCol="false" tIns="0" lIns="0" bIns="0" rIns="0">
            <a:spAutoFit/>
          </a:bodyPr>
          <a:lstStyle/>
          <a:p>
            <a:pPr algn="ctr">
              <a:lnSpc>
                <a:spcPts val="6416"/>
              </a:lnSpc>
            </a:pPr>
            <a:r>
              <a:rPr lang="en-US" sz="4583">
                <a:solidFill>
                  <a:srgbClr val="022C5E"/>
                </a:solidFill>
                <a:latin typeface="Hobo"/>
                <a:ea typeface="Hobo"/>
                <a:cs typeface="Hobo"/>
                <a:sym typeface="Hobo"/>
              </a:rPr>
              <a:t>Summary</a:t>
            </a:r>
          </a:p>
        </p:txBody>
      </p:sp>
      <p:sp>
        <p:nvSpPr>
          <p:cNvPr name="Freeform 8" id="8"/>
          <p:cNvSpPr/>
          <p:nvPr/>
        </p:nvSpPr>
        <p:spPr>
          <a:xfrm flipH="false" flipV="false" rot="0">
            <a:off x="5680096" y="2258829"/>
            <a:ext cx="6379234" cy="3261384"/>
          </a:xfrm>
          <a:custGeom>
            <a:avLst/>
            <a:gdLst/>
            <a:ahLst/>
            <a:cxnLst/>
            <a:rect r="r" b="b" t="t" l="l"/>
            <a:pathLst>
              <a:path h="3261384" w="6379234">
                <a:moveTo>
                  <a:pt x="0" y="0"/>
                </a:moveTo>
                <a:lnTo>
                  <a:pt x="6379234" y="0"/>
                </a:lnTo>
                <a:lnTo>
                  <a:pt x="6379234" y="3261384"/>
                </a:lnTo>
                <a:lnTo>
                  <a:pt x="0" y="3261384"/>
                </a:lnTo>
                <a:lnTo>
                  <a:pt x="0" y="0"/>
                </a:lnTo>
                <a:close/>
              </a:path>
            </a:pathLst>
          </a:custGeom>
          <a:blipFill>
            <a:blip r:embed="rId3"/>
            <a:stretch>
              <a:fillRect l="0" t="0" r="0" b="0"/>
            </a:stretch>
          </a:blipFill>
        </p:spPr>
      </p:sp>
      <p:sp>
        <p:nvSpPr>
          <p:cNvPr name="TextBox 9" id="9"/>
          <p:cNvSpPr txBox="true"/>
          <p:nvPr/>
        </p:nvSpPr>
        <p:spPr>
          <a:xfrm rot="0">
            <a:off x="6379234" y="2805616"/>
            <a:ext cx="5098033" cy="2111375"/>
          </a:xfrm>
          <a:prstGeom prst="rect">
            <a:avLst/>
          </a:prstGeom>
        </p:spPr>
        <p:txBody>
          <a:bodyPr anchor="t" rtlCol="false" tIns="0" lIns="0" bIns="0" rIns="0">
            <a:spAutoFit/>
          </a:bodyPr>
          <a:lstStyle/>
          <a:p>
            <a:pPr algn="l">
              <a:lnSpc>
                <a:spcPts val="2800"/>
              </a:lnSpc>
            </a:pPr>
            <a:r>
              <a:rPr lang="en-US" sz="2000" u="sng" b="true">
                <a:solidFill>
                  <a:srgbClr val="FFFFFF"/>
                </a:solidFill>
                <a:latin typeface="Canva Sans Bold"/>
                <a:ea typeface="Canva Sans Bold"/>
                <a:cs typeface="Canva Sans Bold"/>
                <a:sym typeface="Canva Sans Bold"/>
              </a:rPr>
              <a:t>India’s Growing Quantum Ecosystem</a:t>
            </a:r>
          </a:p>
          <a:p>
            <a:pPr algn="l" marL="431801" indent="-215900" lvl="1">
              <a:lnSpc>
                <a:spcPts val="2800"/>
              </a:lnSpc>
              <a:buFont typeface="Arial"/>
              <a:buChar char="•"/>
            </a:pPr>
            <a:r>
              <a:rPr lang="en-US" b="true" sz="2000">
                <a:solidFill>
                  <a:srgbClr val="FFFFFF"/>
                </a:solidFill>
                <a:latin typeface="Canva Sans Bold"/>
                <a:ea typeface="Canva Sans Bold"/>
                <a:cs typeface="Canva Sans Bold"/>
                <a:sym typeface="Canva Sans Bold"/>
              </a:rPr>
              <a:t>DRDO, ISRO, and startups like QNu Labs are driving quantum innovation.</a:t>
            </a:r>
          </a:p>
          <a:p>
            <a:pPr algn="l" marL="431801" indent="-215900" lvl="1">
              <a:lnSpc>
                <a:spcPts val="2800"/>
              </a:lnSpc>
              <a:buFont typeface="Arial"/>
              <a:buChar char="•"/>
            </a:pPr>
            <a:r>
              <a:rPr lang="en-US" b="true" sz="2000">
                <a:solidFill>
                  <a:srgbClr val="FFFFFF"/>
                </a:solidFill>
                <a:latin typeface="Canva Sans Bold"/>
                <a:ea typeface="Canva Sans Bold"/>
                <a:cs typeface="Canva Sans Bold"/>
                <a:sym typeface="Canva Sans Bold"/>
              </a:rPr>
              <a:t>National Quantum Mission and academic collaborations a</a:t>
            </a:r>
            <a:r>
              <a:rPr lang="en-US" b="true" sz="2000">
                <a:solidFill>
                  <a:srgbClr val="FFFFFF"/>
                </a:solidFill>
                <a:latin typeface="Canva Sans Bold"/>
                <a:ea typeface="Canva Sans Bold"/>
                <a:cs typeface="Canva Sans Bold"/>
                <a:sym typeface="Canva Sans Bold"/>
              </a:rPr>
              <a:t>re laying a strong foundation.</a:t>
            </a:r>
          </a:p>
        </p:txBody>
      </p:sp>
      <p:sp>
        <p:nvSpPr>
          <p:cNvPr name="Freeform 10" id="10"/>
          <p:cNvSpPr/>
          <p:nvPr/>
        </p:nvSpPr>
        <p:spPr>
          <a:xfrm flipH="false" flipV="false" rot="0">
            <a:off x="184961" y="5021766"/>
            <a:ext cx="6379234" cy="3261384"/>
          </a:xfrm>
          <a:custGeom>
            <a:avLst/>
            <a:gdLst/>
            <a:ahLst/>
            <a:cxnLst/>
            <a:rect r="r" b="b" t="t" l="l"/>
            <a:pathLst>
              <a:path h="3261384" w="6379234">
                <a:moveTo>
                  <a:pt x="0" y="0"/>
                </a:moveTo>
                <a:lnTo>
                  <a:pt x="6379234" y="0"/>
                </a:lnTo>
                <a:lnTo>
                  <a:pt x="6379234" y="3261384"/>
                </a:lnTo>
                <a:lnTo>
                  <a:pt x="0" y="3261384"/>
                </a:lnTo>
                <a:lnTo>
                  <a:pt x="0" y="0"/>
                </a:lnTo>
                <a:close/>
              </a:path>
            </a:pathLst>
          </a:custGeom>
          <a:blipFill>
            <a:blip r:embed="rId3"/>
            <a:stretch>
              <a:fillRect l="0" t="0" r="0" b="0"/>
            </a:stretch>
          </a:blipFill>
        </p:spPr>
      </p:sp>
      <p:sp>
        <p:nvSpPr>
          <p:cNvPr name="TextBox 11" id="11"/>
          <p:cNvSpPr txBox="true"/>
          <p:nvPr/>
        </p:nvSpPr>
        <p:spPr>
          <a:xfrm rot="0">
            <a:off x="1028700" y="5472588"/>
            <a:ext cx="5076906" cy="2463800"/>
          </a:xfrm>
          <a:prstGeom prst="rect">
            <a:avLst/>
          </a:prstGeom>
        </p:spPr>
        <p:txBody>
          <a:bodyPr anchor="t" rtlCol="false" tIns="0" lIns="0" bIns="0" rIns="0">
            <a:spAutoFit/>
          </a:bodyPr>
          <a:lstStyle/>
          <a:p>
            <a:pPr algn="l">
              <a:lnSpc>
                <a:spcPts val="2800"/>
              </a:lnSpc>
            </a:pPr>
            <a:r>
              <a:rPr lang="en-US" sz="2000" b="true">
                <a:solidFill>
                  <a:srgbClr val="FFFFFF"/>
                </a:solidFill>
                <a:latin typeface="Canva Sans Bold"/>
                <a:ea typeface="Canva Sans Bold"/>
                <a:cs typeface="Canva Sans Bold"/>
                <a:sym typeface="Canva Sans Bold"/>
              </a:rPr>
              <a:t>Q</a:t>
            </a:r>
            <a:r>
              <a:rPr lang="en-US" sz="2000" u="sng" b="true">
                <a:solidFill>
                  <a:srgbClr val="FFFFFF"/>
                </a:solidFill>
                <a:latin typeface="Canva Sans Bold"/>
                <a:ea typeface="Canva Sans Bold"/>
                <a:cs typeface="Canva Sans Bold"/>
                <a:sym typeface="Canva Sans Bold"/>
              </a:rPr>
              <a:t>uantum Communication: Future of Secure Defence Networks</a:t>
            </a:r>
          </a:p>
          <a:p>
            <a:pPr algn="l" marL="431801" indent="-215900" lvl="1">
              <a:lnSpc>
                <a:spcPts val="2800"/>
              </a:lnSpc>
              <a:buFont typeface="Arial"/>
              <a:buChar char="•"/>
            </a:pPr>
            <a:r>
              <a:rPr lang="en-US" b="true" sz="2000">
                <a:solidFill>
                  <a:srgbClr val="FFFFFF"/>
                </a:solidFill>
                <a:latin typeface="Canva Sans Bold"/>
                <a:ea typeface="Canva Sans Bold"/>
                <a:cs typeface="Canva Sans Bold"/>
                <a:sym typeface="Canva Sans Bold"/>
              </a:rPr>
              <a:t>Enables unbreakable, tamper-evident communication using QKD.</a:t>
            </a:r>
          </a:p>
          <a:p>
            <a:pPr algn="l" marL="431801" indent="-215900" lvl="1">
              <a:lnSpc>
                <a:spcPts val="2800"/>
              </a:lnSpc>
              <a:buFont typeface="Arial"/>
              <a:buChar char="•"/>
            </a:pPr>
            <a:r>
              <a:rPr lang="en-US" b="true" sz="2000">
                <a:solidFill>
                  <a:srgbClr val="FFFFFF"/>
                </a:solidFill>
                <a:latin typeface="Canva Sans Bold"/>
                <a:ea typeface="Canva Sans Bold"/>
                <a:cs typeface="Canva Sans Bold"/>
                <a:sym typeface="Canva Sans Bold"/>
              </a:rPr>
              <a:t>Critical for command &amp; control,</a:t>
            </a:r>
            <a:r>
              <a:rPr lang="en-US" b="true" sz="2000">
                <a:solidFill>
                  <a:srgbClr val="FFFFFF"/>
                </a:solidFill>
                <a:latin typeface="Canva Sans Bold"/>
                <a:ea typeface="Canva Sans Bold"/>
                <a:cs typeface="Canva Sans Bold"/>
                <a:sym typeface="Canva Sans Bold"/>
              </a:rPr>
              <a:t> space communication, and secure battlefield links.</a:t>
            </a:r>
          </a:p>
        </p:txBody>
      </p:sp>
      <p:sp>
        <p:nvSpPr>
          <p:cNvPr name="Freeform 12" id="12"/>
          <p:cNvSpPr/>
          <p:nvPr/>
        </p:nvSpPr>
        <p:spPr>
          <a:xfrm flipH="false" flipV="false" rot="0">
            <a:off x="6193697" y="6748938"/>
            <a:ext cx="6379234" cy="3261384"/>
          </a:xfrm>
          <a:custGeom>
            <a:avLst/>
            <a:gdLst/>
            <a:ahLst/>
            <a:cxnLst/>
            <a:rect r="r" b="b" t="t" l="l"/>
            <a:pathLst>
              <a:path h="3261384" w="6379234">
                <a:moveTo>
                  <a:pt x="0" y="0"/>
                </a:moveTo>
                <a:lnTo>
                  <a:pt x="6379234" y="0"/>
                </a:lnTo>
                <a:lnTo>
                  <a:pt x="6379234" y="3261383"/>
                </a:lnTo>
                <a:lnTo>
                  <a:pt x="0" y="3261383"/>
                </a:lnTo>
                <a:lnTo>
                  <a:pt x="0" y="0"/>
                </a:lnTo>
                <a:close/>
              </a:path>
            </a:pathLst>
          </a:custGeom>
          <a:blipFill>
            <a:blip r:embed="rId3"/>
            <a:stretch>
              <a:fillRect l="0" t="0" r="0" b="0"/>
            </a:stretch>
          </a:blipFill>
        </p:spPr>
      </p:sp>
      <p:sp>
        <p:nvSpPr>
          <p:cNvPr name="TextBox 13" id="13"/>
          <p:cNvSpPr txBox="true"/>
          <p:nvPr/>
        </p:nvSpPr>
        <p:spPr>
          <a:xfrm rot="0">
            <a:off x="7273505" y="7027437"/>
            <a:ext cx="4785825" cy="2463800"/>
          </a:xfrm>
          <a:prstGeom prst="rect">
            <a:avLst/>
          </a:prstGeom>
        </p:spPr>
        <p:txBody>
          <a:bodyPr anchor="t" rtlCol="false" tIns="0" lIns="0" bIns="0" rIns="0">
            <a:spAutoFit/>
          </a:bodyPr>
          <a:lstStyle/>
          <a:p>
            <a:pPr algn="l">
              <a:lnSpc>
                <a:spcPts val="2800"/>
              </a:lnSpc>
            </a:pPr>
            <a:r>
              <a:rPr lang="en-US" sz="2000" u="sng" b="true">
                <a:solidFill>
                  <a:srgbClr val="FFFFFF"/>
                </a:solidFill>
                <a:latin typeface="Canva Sans Bold"/>
                <a:ea typeface="Canva Sans Bold"/>
                <a:cs typeface="Canva Sans Bold"/>
                <a:sym typeface="Canva Sans Bold"/>
              </a:rPr>
              <a:t>The Global Race is On</a:t>
            </a:r>
          </a:p>
          <a:p>
            <a:pPr algn="l" marL="431801" indent="-215900" lvl="1">
              <a:lnSpc>
                <a:spcPts val="2800"/>
              </a:lnSpc>
              <a:buFont typeface="Arial"/>
              <a:buChar char="•"/>
            </a:pPr>
            <a:r>
              <a:rPr lang="en-US" b="true" sz="2000">
                <a:solidFill>
                  <a:srgbClr val="FFFFFF"/>
                </a:solidFill>
                <a:latin typeface="Canva Sans Bold"/>
                <a:ea typeface="Canva Sans Bold"/>
                <a:cs typeface="Canva Sans Bold"/>
                <a:sym typeface="Canva Sans Bold"/>
              </a:rPr>
              <a:t>Countries like China, USA, and EU are heavily investing in quantum supremacy.</a:t>
            </a:r>
          </a:p>
          <a:p>
            <a:pPr algn="l" marL="431801" indent="-215900" lvl="1">
              <a:lnSpc>
                <a:spcPts val="2800"/>
              </a:lnSpc>
              <a:buFont typeface="Arial"/>
              <a:buChar char="•"/>
            </a:pPr>
            <a:r>
              <a:rPr lang="en-US" b="true" sz="2000">
                <a:solidFill>
                  <a:srgbClr val="FFFFFF"/>
                </a:solidFill>
                <a:latin typeface="Canva Sans Bold"/>
                <a:ea typeface="Canva Sans Bold"/>
                <a:cs typeface="Canva Sans Bold"/>
                <a:sym typeface="Canva Sans Bold"/>
              </a:rPr>
              <a:t>India must act </a:t>
            </a:r>
            <a:r>
              <a:rPr lang="en-US" b="true" sz="2000">
                <a:solidFill>
                  <a:srgbClr val="FFFFFF"/>
                </a:solidFill>
                <a:latin typeface="Canva Sans Bold"/>
                <a:ea typeface="Canva Sans Bold"/>
                <a:cs typeface="Canva Sans Bold"/>
                <a:sym typeface="Canva Sans Bold"/>
              </a:rPr>
              <a:t>fast to maintain strategic parity and tech sovereignty.</a:t>
            </a:r>
          </a:p>
        </p:txBody>
      </p:sp>
      <p:sp>
        <p:nvSpPr>
          <p:cNvPr name="Freeform 14" id="14"/>
          <p:cNvSpPr/>
          <p:nvPr/>
        </p:nvSpPr>
        <p:spPr>
          <a:xfrm flipH="false" flipV="false" rot="0">
            <a:off x="11597693" y="4242670"/>
            <a:ext cx="6379234" cy="3261384"/>
          </a:xfrm>
          <a:custGeom>
            <a:avLst/>
            <a:gdLst/>
            <a:ahLst/>
            <a:cxnLst/>
            <a:rect r="r" b="b" t="t" l="l"/>
            <a:pathLst>
              <a:path h="3261384" w="6379234">
                <a:moveTo>
                  <a:pt x="0" y="0"/>
                </a:moveTo>
                <a:lnTo>
                  <a:pt x="6379235" y="0"/>
                </a:lnTo>
                <a:lnTo>
                  <a:pt x="6379235" y="3261384"/>
                </a:lnTo>
                <a:lnTo>
                  <a:pt x="0" y="3261384"/>
                </a:lnTo>
                <a:lnTo>
                  <a:pt x="0" y="0"/>
                </a:lnTo>
                <a:close/>
              </a:path>
            </a:pathLst>
          </a:custGeom>
          <a:blipFill>
            <a:blip r:embed="rId3"/>
            <a:stretch>
              <a:fillRect l="0" t="0" r="0" b="0"/>
            </a:stretch>
          </a:blipFill>
        </p:spPr>
      </p:sp>
      <p:sp>
        <p:nvSpPr>
          <p:cNvPr name="TextBox 15" id="15"/>
          <p:cNvSpPr txBox="true"/>
          <p:nvPr/>
        </p:nvSpPr>
        <p:spPr>
          <a:xfrm rot="0">
            <a:off x="12335555" y="4441437"/>
            <a:ext cx="5356392" cy="2816225"/>
          </a:xfrm>
          <a:prstGeom prst="rect">
            <a:avLst/>
          </a:prstGeom>
        </p:spPr>
        <p:txBody>
          <a:bodyPr anchor="t" rtlCol="false" tIns="0" lIns="0" bIns="0" rIns="0">
            <a:spAutoFit/>
          </a:bodyPr>
          <a:lstStyle/>
          <a:p>
            <a:pPr algn="l">
              <a:lnSpc>
                <a:spcPts val="2800"/>
              </a:lnSpc>
            </a:pPr>
            <a:r>
              <a:rPr lang="en-US" sz="2000" u="sng" b="true">
                <a:solidFill>
                  <a:srgbClr val="FFFFFF"/>
                </a:solidFill>
                <a:latin typeface="Canva Sans Bold"/>
                <a:ea typeface="Canva Sans Bold"/>
                <a:cs typeface="Canva Sans Bold"/>
                <a:sym typeface="Canva Sans Bold"/>
              </a:rPr>
              <a:t> Defence Must Be Quantum-Ready</a:t>
            </a:r>
          </a:p>
          <a:p>
            <a:pPr algn="l" marL="431801" indent="-215900" lvl="1">
              <a:lnSpc>
                <a:spcPts val="2800"/>
              </a:lnSpc>
              <a:buFont typeface="Arial"/>
              <a:buChar char="•"/>
            </a:pPr>
            <a:r>
              <a:rPr lang="en-US" b="true" sz="2000">
                <a:solidFill>
                  <a:srgbClr val="FFFFFF"/>
                </a:solidFill>
                <a:latin typeface="Canva Sans Bold"/>
                <a:ea typeface="Canva Sans Bold"/>
                <a:cs typeface="Canva Sans Bold"/>
                <a:sym typeface="Canva Sans Bold"/>
              </a:rPr>
              <a:t>Post-Quantum Cryptography is essential to protect defence data before adversaries gain quantum advantage.</a:t>
            </a:r>
          </a:p>
          <a:p>
            <a:pPr algn="l" marL="431801" indent="-215900" lvl="1">
              <a:lnSpc>
                <a:spcPts val="2800"/>
              </a:lnSpc>
              <a:buFont typeface="Arial"/>
              <a:buChar char="•"/>
            </a:pPr>
            <a:r>
              <a:rPr lang="en-US" b="true" sz="2000">
                <a:solidFill>
                  <a:srgbClr val="FFFFFF"/>
                </a:solidFill>
                <a:latin typeface="Canva Sans Bold"/>
                <a:ea typeface="Canva Sans Bold"/>
                <a:cs typeface="Canva Sans Bold"/>
                <a:sym typeface="Canva Sans Bold"/>
              </a:rPr>
              <a:t>Future innovations lik</a:t>
            </a:r>
            <a:r>
              <a:rPr lang="en-US" b="true" sz="2000">
                <a:solidFill>
                  <a:srgbClr val="FFFFFF"/>
                </a:solidFill>
                <a:latin typeface="Canva Sans Bold"/>
                <a:ea typeface="Canva Sans Bold"/>
                <a:cs typeface="Canva Sans Bold"/>
                <a:sym typeface="Canva Sans Bold"/>
              </a:rPr>
              <a:t>e quantum radar, sensors, and quantum internet will redefine warfare.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046818" y="0"/>
            <a:ext cx="20525759" cy="11024043"/>
          </a:xfrm>
          <a:custGeom>
            <a:avLst/>
            <a:gdLst/>
            <a:ahLst/>
            <a:cxnLst/>
            <a:rect r="r" b="b" t="t" l="l"/>
            <a:pathLst>
              <a:path h="11024043" w="20525759">
                <a:moveTo>
                  <a:pt x="0" y="0"/>
                </a:moveTo>
                <a:lnTo>
                  <a:pt x="20525760" y="0"/>
                </a:lnTo>
                <a:lnTo>
                  <a:pt x="20525760" y="11024043"/>
                </a:lnTo>
                <a:lnTo>
                  <a:pt x="0" y="11024043"/>
                </a:lnTo>
                <a:lnTo>
                  <a:pt x="0" y="0"/>
                </a:lnTo>
                <a:close/>
              </a:path>
            </a:pathLst>
          </a:custGeom>
          <a:blipFill>
            <a:blip r:embed="rId2"/>
            <a:stretch>
              <a:fillRect l="0" t="0" r="0" b="0"/>
            </a:stretch>
          </a:blipFill>
        </p:spPr>
      </p:sp>
      <p:sp>
        <p:nvSpPr>
          <p:cNvPr name="Freeform 3" id="3"/>
          <p:cNvSpPr/>
          <p:nvPr/>
        </p:nvSpPr>
        <p:spPr>
          <a:xfrm flipH="false" flipV="false" rot="0">
            <a:off x="5561770" y="206649"/>
            <a:ext cx="7164460" cy="2448943"/>
          </a:xfrm>
          <a:custGeom>
            <a:avLst/>
            <a:gdLst/>
            <a:ahLst/>
            <a:cxnLst/>
            <a:rect r="r" b="b" t="t" l="l"/>
            <a:pathLst>
              <a:path h="2448943" w="7164460">
                <a:moveTo>
                  <a:pt x="0" y="0"/>
                </a:moveTo>
                <a:lnTo>
                  <a:pt x="7164460" y="0"/>
                </a:lnTo>
                <a:lnTo>
                  <a:pt x="7164460" y="2448942"/>
                </a:lnTo>
                <a:lnTo>
                  <a:pt x="0" y="2448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673467" y="759515"/>
            <a:ext cx="7085189" cy="863600"/>
          </a:xfrm>
          <a:prstGeom prst="rect">
            <a:avLst/>
          </a:prstGeom>
        </p:spPr>
        <p:txBody>
          <a:bodyPr anchor="t" rtlCol="false" tIns="0" lIns="0" bIns="0" rIns="0">
            <a:spAutoFit/>
          </a:bodyPr>
          <a:lstStyle/>
          <a:p>
            <a:pPr algn="ctr">
              <a:lnSpc>
                <a:spcPts val="7000"/>
              </a:lnSpc>
            </a:pPr>
            <a:r>
              <a:rPr lang="en-US" sz="5000">
                <a:solidFill>
                  <a:srgbClr val="022C5E"/>
                </a:solidFill>
                <a:latin typeface="Hobo"/>
                <a:ea typeface="Hobo"/>
                <a:cs typeface="Hobo"/>
                <a:sym typeface="Hobo"/>
              </a:rPr>
              <a:t>Reference &amp; Resources</a:t>
            </a:r>
          </a:p>
        </p:txBody>
      </p:sp>
      <p:sp>
        <p:nvSpPr>
          <p:cNvPr name="TextBox 5" id="5"/>
          <p:cNvSpPr txBox="true"/>
          <p:nvPr/>
        </p:nvSpPr>
        <p:spPr>
          <a:xfrm rot="0">
            <a:off x="722444" y="2866112"/>
            <a:ext cx="16843113" cy="6849388"/>
          </a:xfrm>
          <a:prstGeom prst="rect">
            <a:avLst/>
          </a:prstGeom>
        </p:spPr>
        <p:txBody>
          <a:bodyPr anchor="t" rtlCol="false" tIns="0" lIns="0" bIns="0" rIns="0">
            <a:spAutoFit/>
          </a:bodyPr>
          <a:lstStyle/>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https://quantum-computing.ibm.com/</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https://www.paconsulting.com/insights/what-is-quantum-technology </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https://arxiv.org/list/quant-ph/recent </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https://www.spinquanta.com/news-detail/quantum-computer-algorithms</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https://www.niti.gov.in/sites/default/files/2025-03/Future-Front-Quarterly-Frontier-Tech-Insights-March-2025.pdf </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https://medium.com/aardvark-infinity/quantum-computing-in-military-technology-revolutionizing-defense-with-physics-and-math-a2d36591a3f0</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https://research.csiro.au/quantumbattery/research/quantum-communications/</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https://medium.com/quantum-untangled/quantum-key-distribution-and-bb84-protocol-6f03cc6263c5 </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https://www.pib.gov.in/indexd.aspx </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https://www.qnulabs.com/ </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https://csrc.nist.gov/projects/post-quantum-cryptography </a:t>
            </a:r>
          </a:p>
          <a:p>
            <a:pPr algn="l" marL="558980" indent="-279490" lvl="1">
              <a:lnSpc>
                <a:spcPts val="3624"/>
              </a:lnSpc>
              <a:buFont typeface="Arial"/>
              <a:buChar char="•"/>
            </a:pPr>
            <a:r>
              <a:rPr lang="en-US" sz="2589" u="sng">
                <a:solidFill>
                  <a:srgbClr val="022C5E"/>
                </a:solidFill>
                <a:latin typeface="Canva Sans"/>
                <a:ea typeface="Canva Sans"/>
                <a:cs typeface="Canva Sans"/>
                <a:sym typeface="Canva Sans"/>
              </a:rPr>
              <a:t>https://www.appviewx.com/blogs/what-you-need-to-know-about-harvest-now-decrypt-later-attacks/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65915" y="298651"/>
            <a:ext cx="5934317" cy="2028458"/>
          </a:xfrm>
          <a:custGeom>
            <a:avLst/>
            <a:gdLst/>
            <a:ahLst/>
            <a:cxnLst/>
            <a:rect r="r" b="b" t="t" l="l"/>
            <a:pathLst>
              <a:path h="2028458" w="5934317">
                <a:moveTo>
                  <a:pt x="0" y="0"/>
                </a:moveTo>
                <a:lnTo>
                  <a:pt x="5934317" y="0"/>
                </a:lnTo>
                <a:lnTo>
                  <a:pt x="5934317" y="2028458"/>
                </a:lnTo>
                <a:lnTo>
                  <a:pt x="0" y="2028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50352" y="8435717"/>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4"/>
            <a:stretch>
              <a:fillRect l="0" t="0" r="0" b="0"/>
            </a:stretch>
          </a:blipFill>
        </p:spPr>
      </p:sp>
      <p:sp>
        <p:nvSpPr>
          <p:cNvPr name="TextBox 4" id="4"/>
          <p:cNvSpPr txBox="true"/>
          <p:nvPr/>
        </p:nvSpPr>
        <p:spPr>
          <a:xfrm rot="0">
            <a:off x="165915" y="359745"/>
            <a:ext cx="5934317" cy="1811020"/>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What is Quantum Technology?</a:t>
            </a:r>
          </a:p>
        </p:txBody>
      </p:sp>
      <p:sp>
        <p:nvSpPr>
          <p:cNvPr name="Freeform 5" id="5"/>
          <p:cNvSpPr/>
          <p:nvPr/>
        </p:nvSpPr>
        <p:spPr>
          <a:xfrm flipH="false" flipV="false" rot="0">
            <a:off x="7542037" y="-6186671"/>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4"/>
            <a:stretch>
              <a:fillRect l="0" t="0" r="0" b="0"/>
            </a:stretch>
          </a:blipFill>
        </p:spPr>
      </p:sp>
      <p:sp>
        <p:nvSpPr>
          <p:cNvPr name="TextBox 6" id="6"/>
          <p:cNvSpPr txBox="true"/>
          <p:nvPr/>
        </p:nvSpPr>
        <p:spPr>
          <a:xfrm rot="0">
            <a:off x="6544159" y="222451"/>
            <a:ext cx="11410529" cy="3407212"/>
          </a:xfrm>
          <a:prstGeom prst="rect">
            <a:avLst/>
          </a:prstGeom>
        </p:spPr>
        <p:txBody>
          <a:bodyPr anchor="t" rtlCol="false" tIns="0" lIns="0" bIns="0" rIns="0">
            <a:spAutoFit/>
          </a:bodyPr>
          <a:lstStyle/>
          <a:p>
            <a:pPr algn="l">
              <a:lnSpc>
                <a:spcPts val="5400"/>
              </a:lnSpc>
            </a:pPr>
            <a:r>
              <a:rPr lang="en-US" sz="3857" b="true">
                <a:solidFill>
                  <a:srgbClr val="022C5E"/>
                </a:solidFill>
                <a:latin typeface="Canva Sans Bold"/>
                <a:ea typeface="Canva Sans Bold"/>
                <a:cs typeface="Canva Sans Bold"/>
                <a:sym typeface="Canva Sans Bold"/>
              </a:rPr>
              <a:t>Quantum technology</a:t>
            </a:r>
            <a:r>
              <a:rPr lang="en-US" sz="3857">
                <a:solidFill>
                  <a:srgbClr val="022C5E"/>
                </a:solidFill>
                <a:latin typeface="Canva Sans"/>
                <a:ea typeface="Canva Sans"/>
                <a:cs typeface="Canva Sans"/>
                <a:sym typeface="Canva Sans"/>
              </a:rPr>
              <a:t> is a class of technology that works by using the principles of quantum mechanics (the physics of sub-atomic particles), including quantum entanglement and quantum superposition.</a:t>
            </a:r>
          </a:p>
        </p:txBody>
      </p:sp>
      <p:sp>
        <p:nvSpPr>
          <p:cNvPr name="Freeform 7" id="7"/>
          <p:cNvSpPr/>
          <p:nvPr/>
        </p:nvSpPr>
        <p:spPr>
          <a:xfrm flipH="false" flipV="false" rot="0">
            <a:off x="165915" y="4043796"/>
            <a:ext cx="11506682" cy="2598009"/>
          </a:xfrm>
          <a:custGeom>
            <a:avLst/>
            <a:gdLst/>
            <a:ahLst/>
            <a:cxnLst/>
            <a:rect r="r" b="b" t="t" l="l"/>
            <a:pathLst>
              <a:path h="2598009" w="11506682">
                <a:moveTo>
                  <a:pt x="0" y="0"/>
                </a:moveTo>
                <a:lnTo>
                  <a:pt x="11506682" y="0"/>
                </a:lnTo>
                <a:lnTo>
                  <a:pt x="11506682" y="2598008"/>
                </a:lnTo>
                <a:lnTo>
                  <a:pt x="0" y="25980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473191" y="7055936"/>
            <a:ext cx="14310509" cy="3231064"/>
          </a:xfrm>
          <a:custGeom>
            <a:avLst/>
            <a:gdLst/>
            <a:ahLst/>
            <a:cxnLst/>
            <a:rect r="r" b="b" t="t" l="l"/>
            <a:pathLst>
              <a:path h="3231064" w="14310509">
                <a:moveTo>
                  <a:pt x="0" y="0"/>
                </a:moveTo>
                <a:lnTo>
                  <a:pt x="14310509" y="0"/>
                </a:lnTo>
                <a:lnTo>
                  <a:pt x="14310509" y="3231064"/>
                </a:lnTo>
                <a:lnTo>
                  <a:pt x="0" y="323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640737" y="4240594"/>
            <a:ext cx="9806842" cy="1713103"/>
          </a:xfrm>
          <a:prstGeom prst="rect">
            <a:avLst/>
          </a:prstGeom>
        </p:spPr>
        <p:txBody>
          <a:bodyPr anchor="t" rtlCol="false" tIns="0" lIns="0" bIns="0" rIns="0">
            <a:spAutoFit/>
          </a:bodyPr>
          <a:lstStyle/>
          <a:p>
            <a:pPr algn="l">
              <a:lnSpc>
                <a:spcPts val="2702"/>
              </a:lnSpc>
            </a:pPr>
            <a:r>
              <a:rPr lang="en-US" sz="1930" b="true">
                <a:solidFill>
                  <a:srgbClr val="022C5E"/>
                </a:solidFill>
                <a:latin typeface="Canva Sans Bold"/>
                <a:ea typeface="Canva Sans Bold"/>
                <a:cs typeface="Canva Sans Bold"/>
                <a:sym typeface="Canva Sans Bold"/>
              </a:rPr>
              <a:t>Quantum entanglement</a:t>
            </a:r>
            <a:r>
              <a:rPr lang="en-US" sz="1930">
                <a:solidFill>
                  <a:srgbClr val="022C5E"/>
                </a:solidFill>
                <a:latin typeface="Canva Sans"/>
                <a:ea typeface="Canva Sans"/>
                <a:cs typeface="Canva Sans"/>
                <a:sym typeface="Canva Sans"/>
              </a:rPr>
              <a:t> is when two atoms are connected, or entangled, despite being separated. If you change the properties of one of them, the other changes instantly. One possibility this creates is in enhancing the security of communication through quantum protected cipher keys. You can use entangled atoms to detect whether someone has interfered with the transmission of data</a:t>
            </a:r>
          </a:p>
        </p:txBody>
      </p:sp>
      <p:sp>
        <p:nvSpPr>
          <p:cNvPr name="TextBox 10" id="10"/>
          <p:cNvSpPr txBox="true"/>
          <p:nvPr/>
        </p:nvSpPr>
        <p:spPr>
          <a:xfrm rot="0">
            <a:off x="5427539" y="7150918"/>
            <a:ext cx="11959171" cy="2110541"/>
          </a:xfrm>
          <a:prstGeom prst="rect">
            <a:avLst/>
          </a:prstGeom>
        </p:spPr>
        <p:txBody>
          <a:bodyPr anchor="t" rtlCol="false" tIns="0" lIns="0" bIns="0" rIns="0">
            <a:spAutoFit/>
          </a:bodyPr>
          <a:lstStyle/>
          <a:p>
            <a:pPr algn="l">
              <a:lnSpc>
                <a:spcPts val="2845"/>
              </a:lnSpc>
            </a:pPr>
            <a:r>
              <a:rPr lang="en-US" sz="2032" b="true">
                <a:solidFill>
                  <a:srgbClr val="022C5E"/>
                </a:solidFill>
                <a:latin typeface="Canva Sans Bold"/>
                <a:ea typeface="Canva Sans Bold"/>
                <a:cs typeface="Canva Sans Bold"/>
                <a:sym typeface="Canva Sans Bold"/>
              </a:rPr>
              <a:t>Quantum superposition</a:t>
            </a:r>
            <a:r>
              <a:rPr lang="en-US" sz="2032">
                <a:solidFill>
                  <a:srgbClr val="022C5E"/>
                </a:solidFill>
                <a:latin typeface="Canva Sans"/>
                <a:ea typeface="Canva Sans"/>
                <a:cs typeface="Canva Sans"/>
                <a:sym typeface="Canva Sans"/>
              </a:rPr>
              <a:t> is the theory that sub-atomic particles exist in multiple states simultaneously. It’s the crux of the Schrodinger’s Cat thought experiment. The practical application of this is most obvious in </a:t>
            </a:r>
            <a:r>
              <a:rPr lang="en-US" sz="2032">
                <a:solidFill>
                  <a:srgbClr val="022C5E"/>
                </a:solidFill>
                <a:latin typeface="Canva Sans"/>
                <a:ea typeface="Canva Sans"/>
                <a:cs typeface="Canva Sans"/>
                <a:sym typeface="Canva Sans"/>
                <a:hlinkClick r:id="rId7" tooltip="https://www.paconsulting.com/insights/what-is-quantum-computing-performance-applications-evolution"/>
              </a:rPr>
              <a:t>quantum computers</a:t>
            </a:r>
            <a:r>
              <a:rPr lang="en-US" sz="2032">
                <a:solidFill>
                  <a:srgbClr val="022C5E"/>
                </a:solidFill>
                <a:latin typeface="Canva Sans"/>
                <a:ea typeface="Canva Sans"/>
                <a:cs typeface="Canva Sans"/>
                <a:sym typeface="Canva Sans"/>
              </a:rPr>
              <a:t>. While digital computers store data as bits (the ones and zeros of binary), quantum computers use qubits that exist as a one, zero or both at the same time. This superposition state creates a practically infinite range of possibilities, allowing for incredibly fast simultaneous and parallel calculations.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933612" y="1021892"/>
            <a:ext cx="20791417" cy="11166723"/>
          </a:xfrm>
          <a:custGeom>
            <a:avLst/>
            <a:gdLst/>
            <a:ahLst/>
            <a:cxnLst/>
            <a:rect r="r" b="b" t="t" l="l"/>
            <a:pathLst>
              <a:path h="11166723" w="20791417">
                <a:moveTo>
                  <a:pt x="0" y="0"/>
                </a:moveTo>
                <a:lnTo>
                  <a:pt x="20791417" y="0"/>
                </a:lnTo>
                <a:lnTo>
                  <a:pt x="20791417" y="11166723"/>
                </a:lnTo>
                <a:lnTo>
                  <a:pt x="0" y="11166723"/>
                </a:lnTo>
                <a:lnTo>
                  <a:pt x="0" y="0"/>
                </a:lnTo>
                <a:close/>
              </a:path>
            </a:pathLst>
          </a:custGeom>
          <a:blipFill>
            <a:blip r:embed="rId2"/>
            <a:stretch>
              <a:fillRect l="0" t="0" r="0" b="0"/>
            </a:stretch>
          </a:blipFill>
        </p:spPr>
      </p:sp>
      <p:sp>
        <p:nvSpPr>
          <p:cNvPr name="Freeform 3" id="3"/>
          <p:cNvSpPr/>
          <p:nvPr/>
        </p:nvSpPr>
        <p:spPr>
          <a:xfrm flipH="false" flipV="false" rot="0">
            <a:off x="5526693" y="134234"/>
            <a:ext cx="6942020" cy="2372908"/>
          </a:xfrm>
          <a:custGeom>
            <a:avLst/>
            <a:gdLst/>
            <a:ahLst/>
            <a:cxnLst/>
            <a:rect r="r" b="b" t="t" l="l"/>
            <a:pathLst>
              <a:path h="2372908" w="6942020">
                <a:moveTo>
                  <a:pt x="0" y="0"/>
                </a:moveTo>
                <a:lnTo>
                  <a:pt x="6942020" y="0"/>
                </a:lnTo>
                <a:lnTo>
                  <a:pt x="6942020" y="2372908"/>
                </a:lnTo>
                <a:lnTo>
                  <a:pt x="0" y="23729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79785" y="2795603"/>
            <a:ext cx="548915" cy="5489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479785" y="4869043"/>
            <a:ext cx="548915" cy="54891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6176841" y="427830"/>
            <a:ext cx="5934317" cy="1811020"/>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Need of Quantum Tech in Defense</a:t>
            </a:r>
          </a:p>
        </p:txBody>
      </p:sp>
      <p:sp>
        <p:nvSpPr>
          <p:cNvPr name="TextBox 11" id="11"/>
          <p:cNvSpPr txBox="true"/>
          <p:nvPr/>
        </p:nvSpPr>
        <p:spPr>
          <a:xfrm rot="0">
            <a:off x="1355441" y="2478425"/>
            <a:ext cx="8035371" cy="2116160"/>
          </a:xfrm>
          <a:prstGeom prst="rect">
            <a:avLst/>
          </a:prstGeom>
        </p:spPr>
        <p:txBody>
          <a:bodyPr anchor="t" rtlCol="false" tIns="0" lIns="0" bIns="0" rIns="0">
            <a:spAutoFit/>
          </a:bodyPr>
          <a:lstStyle/>
          <a:p>
            <a:pPr algn="l">
              <a:lnSpc>
                <a:spcPts val="2813"/>
              </a:lnSpc>
            </a:pPr>
            <a:r>
              <a:rPr lang="en-US" sz="2009" u="none" b="true">
                <a:solidFill>
                  <a:srgbClr val="000000"/>
                </a:solidFill>
                <a:latin typeface="Canva Sans Bold"/>
                <a:ea typeface="Canva Sans Bold"/>
                <a:cs typeface="Canva Sans Bold"/>
                <a:sym typeface="Canva Sans Bold"/>
              </a:rPr>
              <a:t>New Threat Landscape</a:t>
            </a:r>
          </a:p>
          <a:p>
            <a:pPr algn="l" marL="433821" indent="-216910" lvl="1">
              <a:lnSpc>
                <a:spcPts val="2813"/>
              </a:lnSpc>
              <a:buFont typeface="Arial"/>
              <a:buChar char="•"/>
            </a:pPr>
            <a:r>
              <a:rPr lang="en-US" sz="2009" u="none">
                <a:solidFill>
                  <a:srgbClr val="000000"/>
                </a:solidFill>
                <a:latin typeface="Canva Sans"/>
                <a:ea typeface="Canva Sans"/>
                <a:cs typeface="Canva Sans"/>
                <a:sym typeface="Canva Sans"/>
              </a:rPr>
              <a:t>Traditional cryptography is vulnerable to quantum attacks (e.g., Shor's algorithm can break RSA, ECC).</a:t>
            </a:r>
          </a:p>
          <a:p>
            <a:pPr algn="l" marL="433821" indent="-216910" lvl="1">
              <a:lnSpc>
                <a:spcPts val="2813"/>
              </a:lnSpc>
              <a:buFont typeface="Arial"/>
              <a:buChar char="•"/>
            </a:pPr>
            <a:r>
              <a:rPr lang="en-US" sz="2009" u="none">
                <a:solidFill>
                  <a:srgbClr val="000000"/>
                </a:solidFill>
                <a:latin typeface="Canva Sans"/>
                <a:ea typeface="Canva Sans"/>
                <a:cs typeface="Canva Sans"/>
                <a:sym typeface="Canva Sans"/>
              </a:rPr>
              <a:t>Adversaries can store encrypted defense data now and decrypt it later when quantum computers mature.</a:t>
            </a:r>
          </a:p>
          <a:p>
            <a:pPr algn="l">
              <a:lnSpc>
                <a:spcPts val="2813"/>
              </a:lnSpc>
            </a:pPr>
          </a:p>
        </p:txBody>
      </p:sp>
      <p:sp>
        <p:nvSpPr>
          <p:cNvPr name="TextBox 12" id="12"/>
          <p:cNvSpPr txBox="true"/>
          <p:nvPr/>
        </p:nvSpPr>
        <p:spPr>
          <a:xfrm rot="0">
            <a:off x="1549970" y="4748620"/>
            <a:ext cx="6992832" cy="2117759"/>
          </a:xfrm>
          <a:prstGeom prst="rect">
            <a:avLst/>
          </a:prstGeom>
        </p:spPr>
        <p:txBody>
          <a:bodyPr anchor="t" rtlCol="false" tIns="0" lIns="0" bIns="0" rIns="0">
            <a:spAutoFit/>
          </a:bodyPr>
          <a:lstStyle/>
          <a:p>
            <a:pPr algn="l">
              <a:lnSpc>
                <a:spcPts val="2448"/>
              </a:lnSpc>
            </a:pPr>
            <a:r>
              <a:rPr lang="en-US" sz="1748" b="true">
                <a:solidFill>
                  <a:srgbClr val="000000"/>
                </a:solidFill>
                <a:latin typeface="Canva Sans Bold"/>
                <a:ea typeface="Canva Sans Bold"/>
                <a:cs typeface="Canva Sans Bold"/>
                <a:sym typeface="Canva Sans Bold"/>
              </a:rPr>
              <a:t>Strategic Superiority</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Nations with quantum capabilities can break enemy codes, simulate weapon systems, and optimize missions faster than ever.</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Quantum-enhanced AI could dramatically improve threat detection and battlefield awareness.</a:t>
            </a:r>
          </a:p>
          <a:p>
            <a:pPr algn="l">
              <a:lnSpc>
                <a:spcPts val="2448"/>
              </a:lnSpc>
            </a:pPr>
          </a:p>
        </p:txBody>
      </p:sp>
      <p:sp>
        <p:nvSpPr>
          <p:cNvPr name="TextBox 13" id="13"/>
          <p:cNvSpPr txBox="true"/>
          <p:nvPr/>
        </p:nvSpPr>
        <p:spPr>
          <a:xfrm rot="0">
            <a:off x="1355441" y="7205137"/>
            <a:ext cx="6992832" cy="1812959"/>
          </a:xfrm>
          <a:prstGeom prst="rect">
            <a:avLst/>
          </a:prstGeom>
        </p:spPr>
        <p:txBody>
          <a:bodyPr anchor="t" rtlCol="false" tIns="0" lIns="0" bIns="0" rIns="0">
            <a:spAutoFit/>
          </a:bodyPr>
          <a:lstStyle/>
          <a:p>
            <a:pPr algn="l">
              <a:lnSpc>
                <a:spcPts val="2448"/>
              </a:lnSpc>
            </a:pPr>
            <a:r>
              <a:rPr lang="en-US" sz="1748" b="true">
                <a:solidFill>
                  <a:srgbClr val="000000"/>
                </a:solidFill>
                <a:latin typeface="Canva Sans Bold"/>
                <a:ea typeface="Canva Sans Bold"/>
                <a:cs typeface="Canva Sans Bold"/>
                <a:sym typeface="Canva Sans Bold"/>
              </a:rPr>
              <a:t>Need for Unbreakable Communication</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Military communications must be tamper-proof and eavesdropping-resistant.</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Quantum Key Distribution (QKD) offers provably secure encryption—interception is detectable by design.</a:t>
            </a:r>
          </a:p>
          <a:p>
            <a:pPr algn="l">
              <a:lnSpc>
                <a:spcPts val="2448"/>
              </a:lnSpc>
            </a:pPr>
          </a:p>
        </p:txBody>
      </p:sp>
      <p:sp>
        <p:nvSpPr>
          <p:cNvPr name="TextBox 14" id="14"/>
          <p:cNvSpPr txBox="true"/>
          <p:nvPr/>
        </p:nvSpPr>
        <p:spPr>
          <a:xfrm rot="0">
            <a:off x="11016023" y="2767028"/>
            <a:ext cx="6992832" cy="1508159"/>
          </a:xfrm>
          <a:prstGeom prst="rect">
            <a:avLst/>
          </a:prstGeom>
        </p:spPr>
        <p:txBody>
          <a:bodyPr anchor="t" rtlCol="false" tIns="0" lIns="0" bIns="0" rIns="0">
            <a:spAutoFit/>
          </a:bodyPr>
          <a:lstStyle/>
          <a:p>
            <a:pPr algn="l">
              <a:lnSpc>
                <a:spcPts val="2448"/>
              </a:lnSpc>
            </a:pPr>
            <a:r>
              <a:rPr lang="en-US" sz="1748" b="true">
                <a:solidFill>
                  <a:srgbClr val="000000"/>
                </a:solidFill>
                <a:latin typeface="Canva Sans Bold"/>
                <a:ea typeface="Canva Sans Bold"/>
                <a:cs typeface="Canva Sans Bold"/>
                <a:sym typeface="Canva Sans Bold"/>
              </a:rPr>
              <a:t>Faster &amp; More Accurate Simulations</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Simulating nuclear reactions, stealth materials, and radar systems with quantum precision.</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Helps in faster R&amp;D cycles for defence-grade technology.</a:t>
            </a:r>
          </a:p>
          <a:p>
            <a:pPr algn="l">
              <a:lnSpc>
                <a:spcPts val="2448"/>
              </a:lnSpc>
            </a:pPr>
          </a:p>
        </p:txBody>
      </p:sp>
      <p:sp>
        <p:nvSpPr>
          <p:cNvPr name="TextBox 15" id="15"/>
          <p:cNvSpPr txBox="true"/>
          <p:nvPr/>
        </p:nvSpPr>
        <p:spPr>
          <a:xfrm rot="0">
            <a:off x="11016023" y="4748620"/>
            <a:ext cx="6992832" cy="1812959"/>
          </a:xfrm>
          <a:prstGeom prst="rect">
            <a:avLst/>
          </a:prstGeom>
        </p:spPr>
        <p:txBody>
          <a:bodyPr anchor="t" rtlCol="false" tIns="0" lIns="0" bIns="0" rIns="0">
            <a:spAutoFit/>
          </a:bodyPr>
          <a:lstStyle/>
          <a:p>
            <a:pPr algn="l">
              <a:lnSpc>
                <a:spcPts val="2448"/>
              </a:lnSpc>
            </a:pPr>
            <a:r>
              <a:rPr lang="en-US" sz="1748">
                <a:solidFill>
                  <a:srgbClr val="000000"/>
                </a:solidFill>
                <a:latin typeface="Canva Sans"/>
                <a:ea typeface="Canva Sans"/>
                <a:cs typeface="Canva Sans"/>
                <a:sym typeface="Canva Sans"/>
              </a:rPr>
              <a:t> </a:t>
            </a:r>
            <a:r>
              <a:rPr lang="en-US" sz="1748" b="true">
                <a:solidFill>
                  <a:srgbClr val="000000"/>
                </a:solidFill>
                <a:latin typeface="Canva Sans Bold"/>
                <a:ea typeface="Canva Sans Bold"/>
                <a:cs typeface="Canva Sans Bold"/>
                <a:sym typeface="Canva Sans Bold"/>
              </a:rPr>
              <a:t>Keeping Pace with Global Powers</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Countries like China, USA, and EU are investing billions into quantum R&amp;D for defence.</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India must develop indigenous capabilities to ensure technological sovereignty and national security.</a:t>
            </a:r>
          </a:p>
          <a:p>
            <a:pPr algn="l">
              <a:lnSpc>
                <a:spcPts val="2448"/>
              </a:lnSpc>
            </a:pPr>
          </a:p>
        </p:txBody>
      </p:sp>
      <p:sp>
        <p:nvSpPr>
          <p:cNvPr name="TextBox 16" id="16"/>
          <p:cNvSpPr txBox="true"/>
          <p:nvPr/>
        </p:nvSpPr>
        <p:spPr>
          <a:xfrm rot="0">
            <a:off x="11016023" y="7205137"/>
            <a:ext cx="6992832" cy="1812959"/>
          </a:xfrm>
          <a:prstGeom prst="rect">
            <a:avLst/>
          </a:prstGeom>
        </p:spPr>
        <p:txBody>
          <a:bodyPr anchor="t" rtlCol="false" tIns="0" lIns="0" bIns="0" rIns="0">
            <a:spAutoFit/>
          </a:bodyPr>
          <a:lstStyle/>
          <a:p>
            <a:pPr algn="l">
              <a:lnSpc>
                <a:spcPts val="2448"/>
              </a:lnSpc>
            </a:pPr>
            <a:r>
              <a:rPr lang="en-US" sz="1748" b="true">
                <a:solidFill>
                  <a:srgbClr val="000000"/>
                </a:solidFill>
                <a:latin typeface="Canva Sans Bold"/>
                <a:ea typeface="Canva Sans Bold"/>
                <a:cs typeface="Canva Sans Bold"/>
                <a:sym typeface="Canva Sans Bold"/>
              </a:rPr>
              <a:t>Preparing for the Post-Quantum World</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Adoption of Post-Quantum Cryptography (PQC) and hybrid quantum-classical networks is urgent.</a:t>
            </a:r>
          </a:p>
          <a:p>
            <a:pPr algn="l" marL="377535" indent="-188767" lvl="1">
              <a:lnSpc>
                <a:spcPts val="2448"/>
              </a:lnSpc>
              <a:buFont typeface="Arial"/>
              <a:buChar char="•"/>
            </a:pPr>
            <a:r>
              <a:rPr lang="en-US" sz="1748">
                <a:solidFill>
                  <a:srgbClr val="000000"/>
                </a:solidFill>
                <a:latin typeface="Canva Sans"/>
                <a:ea typeface="Canva Sans"/>
                <a:cs typeface="Canva Sans"/>
                <a:sym typeface="Canva Sans"/>
              </a:rPr>
              <a:t>DRDO’s quantum research ensures preparedness for a quantum-enabled battlefield.</a:t>
            </a:r>
          </a:p>
          <a:p>
            <a:pPr algn="l">
              <a:lnSpc>
                <a:spcPts val="2448"/>
              </a:lnSpc>
            </a:pPr>
          </a:p>
        </p:txBody>
      </p:sp>
      <p:grpSp>
        <p:nvGrpSpPr>
          <p:cNvPr name="Group 17" id="17"/>
          <p:cNvGrpSpPr/>
          <p:nvPr/>
        </p:nvGrpSpPr>
        <p:grpSpPr>
          <a:xfrm rot="0">
            <a:off x="479785" y="7233712"/>
            <a:ext cx="548915" cy="5489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20" id="20"/>
          <p:cNvGrpSpPr/>
          <p:nvPr/>
        </p:nvGrpSpPr>
        <p:grpSpPr>
          <a:xfrm rot="0">
            <a:off x="9717553" y="2795603"/>
            <a:ext cx="548915" cy="54891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9717553" y="4869043"/>
            <a:ext cx="548915" cy="54891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26" id="26"/>
          <p:cNvGrpSpPr/>
          <p:nvPr/>
        </p:nvGrpSpPr>
        <p:grpSpPr>
          <a:xfrm rot="0">
            <a:off x="9717553" y="7233712"/>
            <a:ext cx="548915" cy="54891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2336674" y="-6604364"/>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242524" y="184060"/>
            <a:ext cx="5934317" cy="2028458"/>
          </a:xfrm>
          <a:custGeom>
            <a:avLst/>
            <a:gdLst/>
            <a:ahLst/>
            <a:cxnLst/>
            <a:rect r="r" b="b" t="t" l="l"/>
            <a:pathLst>
              <a:path h="2028458" w="5934317">
                <a:moveTo>
                  <a:pt x="0" y="0"/>
                </a:moveTo>
                <a:lnTo>
                  <a:pt x="5934317" y="0"/>
                </a:lnTo>
                <a:lnTo>
                  <a:pt x="5934317" y="2028457"/>
                </a:lnTo>
                <a:lnTo>
                  <a:pt x="0" y="20284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9751" y="8955191"/>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graphicFrame>
        <p:nvGraphicFramePr>
          <p:cNvPr name="Object 5" id="5"/>
          <p:cNvGraphicFramePr/>
          <p:nvPr/>
        </p:nvGraphicFramePr>
        <p:xfrm>
          <a:off x="562332" y="3031182"/>
          <a:ext cx="16230600" cy="5484356"/>
        </p:xfrm>
        <a:graphic>
          <a:graphicData uri="http://schemas.openxmlformats.org/presentationml/2006/ole">
            <p:oleObj imgW="19469100" imgH="87249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Freeform 6" id="6"/>
          <p:cNvSpPr/>
          <p:nvPr/>
        </p:nvSpPr>
        <p:spPr>
          <a:xfrm flipH="false" flipV="false" rot="0">
            <a:off x="8557856" y="4799334"/>
            <a:ext cx="9730144" cy="5169139"/>
          </a:xfrm>
          <a:custGeom>
            <a:avLst/>
            <a:gdLst/>
            <a:ahLst/>
            <a:cxnLst/>
            <a:rect r="r" b="b" t="t" l="l"/>
            <a:pathLst>
              <a:path h="5169139" w="9730144">
                <a:moveTo>
                  <a:pt x="0" y="0"/>
                </a:moveTo>
                <a:lnTo>
                  <a:pt x="9730144" y="0"/>
                </a:lnTo>
                <a:lnTo>
                  <a:pt x="9730144" y="5169139"/>
                </a:lnTo>
                <a:lnTo>
                  <a:pt x="0" y="5169139"/>
                </a:lnTo>
                <a:lnTo>
                  <a:pt x="0" y="0"/>
                </a:lnTo>
                <a:close/>
              </a:path>
            </a:pathLst>
          </a:custGeom>
          <a:blipFill>
            <a:blip r:embed="rId7"/>
            <a:stretch>
              <a:fillRect l="0" t="0" r="0" b="0"/>
            </a:stretch>
          </a:blipFill>
        </p:spPr>
      </p:sp>
      <p:sp>
        <p:nvSpPr>
          <p:cNvPr name="TextBox 7" id="7"/>
          <p:cNvSpPr txBox="true"/>
          <p:nvPr/>
        </p:nvSpPr>
        <p:spPr>
          <a:xfrm rot="0">
            <a:off x="242524" y="537527"/>
            <a:ext cx="5934317" cy="887095"/>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Core Concepts</a:t>
            </a:r>
          </a:p>
        </p:txBody>
      </p:sp>
      <p:sp>
        <p:nvSpPr>
          <p:cNvPr name="TextBox 8" id="8"/>
          <p:cNvSpPr txBox="true"/>
          <p:nvPr/>
        </p:nvSpPr>
        <p:spPr>
          <a:xfrm rot="0">
            <a:off x="9144000" y="548391"/>
            <a:ext cx="8011543" cy="3648712"/>
          </a:xfrm>
          <a:prstGeom prst="rect">
            <a:avLst/>
          </a:prstGeom>
        </p:spPr>
        <p:txBody>
          <a:bodyPr anchor="t" rtlCol="false" tIns="0" lIns="0" bIns="0" rIns="0">
            <a:spAutoFit/>
          </a:bodyPr>
          <a:lstStyle/>
          <a:p>
            <a:pPr algn="l">
              <a:lnSpc>
                <a:spcPts val="3639"/>
              </a:lnSpc>
            </a:pPr>
            <a:r>
              <a:rPr lang="en-US" sz="2599" b="true">
                <a:solidFill>
                  <a:srgbClr val="022C5E"/>
                </a:solidFill>
                <a:latin typeface="Canva Sans Bold"/>
                <a:ea typeface="Canva Sans Bold"/>
                <a:cs typeface="Canva Sans Bold"/>
                <a:sym typeface="Canva Sans Bold"/>
              </a:rPr>
              <a:t>Quantum annealing</a:t>
            </a:r>
            <a:r>
              <a:rPr lang="en-US" sz="2599">
                <a:solidFill>
                  <a:srgbClr val="022C5E"/>
                </a:solidFill>
                <a:latin typeface="Canva Sans"/>
                <a:ea typeface="Canva Sans"/>
                <a:cs typeface="Canva Sans"/>
                <a:sym typeface="Canva Sans"/>
              </a:rPr>
              <a:t> is </a:t>
            </a:r>
            <a:r>
              <a:rPr lang="en-US" sz="2599" b="true">
                <a:solidFill>
                  <a:srgbClr val="022C5E"/>
                </a:solidFill>
                <a:latin typeface="Canva Sans Medium"/>
                <a:ea typeface="Canva Sans Medium"/>
                <a:cs typeface="Canva Sans Medium"/>
                <a:sym typeface="Canva Sans Medium"/>
              </a:rPr>
              <a:t>a specialized type of quantum computing focused on finding the best solution (global minimum) to complex optimization problems by leveraging quantum mechanical phenomena like </a:t>
            </a:r>
            <a:r>
              <a:rPr lang="en-US" sz="2599" u="sng" b="true">
                <a:solidFill>
                  <a:srgbClr val="022C5E"/>
                </a:solidFill>
                <a:latin typeface="Canva Sans Medium"/>
                <a:ea typeface="Canva Sans Medium"/>
                <a:cs typeface="Canva Sans Medium"/>
                <a:sym typeface="Canva Sans Medium"/>
              </a:rPr>
              <a:t>quantum tunneling</a:t>
            </a:r>
            <a:r>
              <a:rPr lang="en-US" sz="2599" b="true">
                <a:solidFill>
                  <a:srgbClr val="022C5E"/>
                </a:solidFill>
                <a:latin typeface="Canva Sans Medium"/>
                <a:ea typeface="Canva Sans Medium"/>
                <a:cs typeface="Canva Sans Medium"/>
                <a:sym typeface="Canva Sans Medium"/>
              </a:rPr>
              <a:t> and </a:t>
            </a:r>
            <a:r>
              <a:rPr lang="en-US" sz="2599" u="sng" b="true">
                <a:solidFill>
                  <a:srgbClr val="022C5E"/>
                </a:solidFill>
                <a:latin typeface="Canva Sans Medium"/>
                <a:ea typeface="Canva Sans Medium"/>
                <a:cs typeface="Canva Sans Medium"/>
                <a:sym typeface="Canva Sans Medium"/>
              </a:rPr>
              <a:t>superposition</a:t>
            </a:r>
            <a:r>
              <a:rPr lang="en-US" sz="2599">
                <a:solidFill>
                  <a:srgbClr val="022C5E"/>
                </a:solidFill>
                <a:latin typeface="Canva Sans"/>
                <a:ea typeface="Canva Sans"/>
                <a:cs typeface="Canva Sans"/>
                <a:sym typeface="Canva Sans"/>
              </a:rPr>
              <a:t>. It differs from </a:t>
            </a:r>
            <a:r>
              <a:rPr lang="en-US" sz="2599">
                <a:solidFill>
                  <a:srgbClr val="022C5E"/>
                </a:solidFill>
                <a:latin typeface="Canva Sans"/>
                <a:ea typeface="Canva Sans"/>
                <a:cs typeface="Canva Sans"/>
                <a:sym typeface="Canva Sans"/>
                <a:hlinkClick r:id="rId8" tooltip="https://www.google.com/search?cs=1&amp;sca_esv=7fa1b1456907b88d&amp;sxsrf=AE3TifMx1_7kBlFPGPAZXvyRfDvGekdy2Q%3A1750835489364&amp;q=gate-based+quantum+computing&amp;sa=X&amp;ved=2ahUKEwjO4P26goyOAxUT-DgGHeEhOJgQxccNegQICRAB&amp;mstk=AUtExfB7KIKwawLGu4qrOv5kmnzeWozbkQ62vNV_pCZLRUGGhNbBjavsVyVYSbRdB1tM8FQUNhWw3lwZxMyaRRKNO3en7quQ6OS4WvZKds2rBdhjy_AtLa8trQ3iQoL9lbRLq1CE6NsEvT_8y2EBwsDFisSKf7qINrpPS5loAXr4yEjxaWonjc02w39EB-LV5XzHZfysR1quR1qjzcjLShdlEJTeGRSa10b_pviyIKYOG7EBcKd5Eya_gehIeJJN4FaIv6H85wy2AyOyBYT2UOhW4qoP&amp;csui=3"/>
              </a:rPr>
              <a:t>gate-based quantum computing</a:t>
            </a:r>
            <a:r>
              <a:rPr lang="en-US" sz="2599">
                <a:solidFill>
                  <a:srgbClr val="022C5E"/>
                </a:solidFill>
                <a:latin typeface="Canva Sans"/>
                <a:ea typeface="Canva Sans"/>
                <a:cs typeface="Canva Sans"/>
                <a:sym typeface="Canva Sans"/>
              </a:rPr>
              <a:t> by using a continuous evolution process rather than discrete logic gates.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2336674" y="-6604364"/>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337338" y="180758"/>
            <a:ext cx="5934317" cy="2028458"/>
          </a:xfrm>
          <a:custGeom>
            <a:avLst/>
            <a:gdLst/>
            <a:ahLst/>
            <a:cxnLst/>
            <a:rect r="r" b="b" t="t" l="l"/>
            <a:pathLst>
              <a:path h="2028458" w="5934317">
                <a:moveTo>
                  <a:pt x="0" y="0"/>
                </a:moveTo>
                <a:lnTo>
                  <a:pt x="5934317" y="0"/>
                </a:lnTo>
                <a:lnTo>
                  <a:pt x="5934317" y="2028457"/>
                </a:lnTo>
                <a:lnTo>
                  <a:pt x="0" y="20284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9751" y="8955191"/>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0905306" y="610649"/>
            <a:ext cx="7227147" cy="8881286"/>
          </a:xfrm>
          <a:custGeom>
            <a:avLst/>
            <a:gdLst/>
            <a:ahLst/>
            <a:cxnLst/>
            <a:rect r="r" b="b" t="t" l="l"/>
            <a:pathLst>
              <a:path h="8881286" w="7227147">
                <a:moveTo>
                  <a:pt x="0" y="0"/>
                </a:moveTo>
                <a:lnTo>
                  <a:pt x="7227147" y="0"/>
                </a:lnTo>
                <a:lnTo>
                  <a:pt x="7227147" y="8881287"/>
                </a:lnTo>
                <a:lnTo>
                  <a:pt x="0" y="8881287"/>
                </a:lnTo>
                <a:lnTo>
                  <a:pt x="0" y="0"/>
                </a:lnTo>
                <a:close/>
              </a:path>
            </a:pathLst>
          </a:custGeom>
          <a:blipFill>
            <a:blip r:embed="rId5"/>
            <a:stretch>
              <a:fillRect l="0" t="0" r="0" b="0"/>
            </a:stretch>
          </a:blipFill>
        </p:spPr>
      </p:sp>
      <p:sp>
        <p:nvSpPr>
          <p:cNvPr name="TextBox 6" id="6"/>
          <p:cNvSpPr txBox="true"/>
          <p:nvPr/>
        </p:nvSpPr>
        <p:spPr>
          <a:xfrm rot="0">
            <a:off x="337338" y="2318833"/>
            <a:ext cx="8361540" cy="2584741"/>
          </a:xfrm>
          <a:prstGeom prst="rect">
            <a:avLst/>
          </a:prstGeom>
        </p:spPr>
        <p:txBody>
          <a:bodyPr anchor="t" rtlCol="false" tIns="0" lIns="0" bIns="0" rIns="0">
            <a:spAutoFit/>
          </a:bodyPr>
          <a:lstStyle/>
          <a:p>
            <a:pPr algn="l">
              <a:lnSpc>
                <a:spcPts val="2958"/>
              </a:lnSpc>
            </a:pPr>
            <a:r>
              <a:rPr lang="en-US" sz="2113" b="true">
                <a:solidFill>
                  <a:srgbClr val="022C5E"/>
                </a:solidFill>
                <a:latin typeface="Canva Sans Bold"/>
                <a:ea typeface="Canva Sans Bold"/>
                <a:cs typeface="Canva Sans Bold"/>
                <a:sym typeface="Canva Sans Bold"/>
              </a:rPr>
              <a:t>Gate-based quantum computing</a:t>
            </a:r>
            <a:r>
              <a:rPr lang="en-US" sz="2113">
                <a:solidFill>
                  <a:srgbClr val="022C5E"/>
                </a:solidFill>
                <a:latin typeface="Canva Sans"/>
                <a:ea typeface="Canva Sans"/>
                <a:cs typeface="Canva Sans"/>
                <a:sym typeface="Canva Sans"/>
              </a:rPr>
              <a:t> is </a:t>
            </a:r>
            <a:r>
              <a:rPr lang="en-US" sz="2113" b="true">
                <a:solidFill>
                  <a:srgbClr val="022C5E"/>
                </a:solidFill>
                <a:latin typeface="Canva Sans Medium"/>
                <a:ea typeface="Canva Sans Medium"/>
                <a:cs typeface="Canva Sans Medium"/>
                <a:sym typeface="Canva Sans Medium"/>
              </a:rPr>
              <a:t>a model where quantum algorithms are implemented as sequences of </a:t>
            </a:r>
            <a:r>
              <a:rPr lang="en-US" sz="2113" u="sng" b="true">
                <a:solidFill>
                  <a:srgbClr val="022C5E"/>
                </a:solidFill>
                <a:latin typeface="Canva Sans Medium"/>
                <a:ea typeface="Canva Sans Medium"/>
                <a:cs typeface="Canva Sans Medium"/>
                <a:sym typeface="Canva Sans Medium"/>
              </a:rPr>
              <a:t>quantum logic gates</a:t>
            </a:r>
            <a:r>
              <a:rPr lang="en-US" sz="2113" b="true">
                <a:solidFill>
                  <a:srgbClr val="022C5E"/>
                </a:solidFill>
                <a:latin typeface="Canva Sans Medium"/>
                <a:ea typeface="Canva Sans Medium"/>
                <a:cs typeface="Canva Sans Medium"/>
                <a:sym typeface="Canva Sans Medium"/>
              </a:rPr>
              <a:t> acting on qubits</a:t>
            </a:r>
            <a:r>
              <a:rPr lang="en-US" sz="2113">
                <a:solidFill>
                  <a:srgbClr val="022C5E"/>
                </a:solidFill>
                <a:latin typeface="Canva Sans"/>
                <a:ea typeface="Canva Sans"/>
                <a:cs typeface="Canva Sans"/>
                <a:sym typeface="Canva Sans"/>
              </a:rPr>
              <a:t>, similar to how classical logic gates are used in classical computing. These gates manipulate the quantum states of qubits, enabling computations based on </a:t>
            </a:r>
            <a:r>
              <a:rPr lang="en-US" sz="2113" u="sng">
                <a:solidFill>
                  <a:srgbClr val="022C5E"/>
                </a:solidFill>
                <a:latin typeface="Canva Sans"/>
                <a:ea typeface="Canva Sans"/>
                <a:cs typeface="Canva Sans"/>
                <a:sym typeface="Canva Sans"/>
              </a:rPr>
              <a:t>superposition</a:t>
            </a:r>
            <a:r>
              <a:rPr lang="en-US" sz="2113">
                <a:solidFill>
                  <a:srgbClr val="022C5E"/>
                </a:solidFill>
                <a:latin typeface="Canva Sans"/>
                <a:ea typeface="Canva Sans"/>
                <a:cs typeface="Canva Sans"/>
                <a:sym typeface="Canva Sans"/>
              </a:rPr>
              <a:t> and </a:t>
            </a:r>
            <a:r>
              <a:rPr lang="en-US" sz="2113" u="sng">
                <a:solidFill>
                  <a:srgbClr val="022C5E"/>
                </a:solidFill>
                <a:latin typeface="Canva Sans"/>
                <a:ea typeface="Canva Sans"/>
                <a:cs typeface="Canva Sans"/>
                <a:sym typeface="Canva Sans"/>
              </a:rPr>
              <a:t>entanglement</a:t>
            </a:r>
            <a:r>
              <a:rPr lang="en-US" sz="2113">
                <a:solidFill>
                  <a:srgbClr val="022C5E"/>
                </a:solidFill>
                <a:latin typeface="Canva Sans"/>
                <a:ea typeface="Canva Sans"/>
                <a:cs typeface="Canva Sans"/>
                <a:sym typeface="Canva Sans"/>
              </a:rPr>
              <a:t>. </a:t>
            </a:r>
          </a:p>
          <a:p>
            <a:pPr algn="l">
              <a:lnSpc>
                <a:spcPts val="2958"/>
              </a:lnSpc>
            </a:pPr>
          </a:p>
        </p:txBody>
      </p:sp>
      <p:sp>
        <p:nvSpPr>
          <p:cNvPr name="TextBox 7" id="7"/>
          <p:cNvSpPr txBox="true"/>
          <p:nvPr/>
        </p:nvSpPr>
        <p:spPr>
          <a:xfrm rot="0">
            <a:off x="611690" y="321174"/>
            <a:ext cx="5385613" cy="1652375"/>
          </a:xfrm>
          <a:prstGeom prst="rect">
            <a:avLst/>
          </a:prstGeom>
        </p:spPr>
        <p:txBody>
          <a:bodyPr anchor="t" rtlCol="false" tIns="0" lIns="0" bIns="0" rIns="0">
            <a:spAutoFit/>
          </a:bodyPr>
          <a:lstStyle/>
          <a:p>
            <a:pPr algn="ctr">
              <a:lnSpc>
                <a:spcPts val="6606"/>
              </a:lnSpc>
            </a:pPr>
            <a:r>
              <a:rPr lang="en-US" sz="4719">
                <a:solidFill>
                  <a:srgbClr val="022C5E"/>
                </a:solidFill>
                <a:latin typeface="Hobo"/>
                <a:ea typeface="Hobo"/>
                <a:cs typeface="Hobo"/>
                <a:sym typeface="Hobo"/>
              </a:rPr>
              <a:t>Gate-based Quantum Computing</a:t>
            </a:r>
          </a:p>
        </p:txBody>
      </p:sp>
      <p:sp>
        <p:nvSpPr>
          <p:cNvPr name="TextBox 8" id="8"/>
          <p:cNvSpPr txBox="true"/>
          <p:nvPr/>
        </p:nvSpPr>
        <p:spPr>
          <a:xfrm rot="0">
            <a:off x="337338" y="5013192"/>
            <a:ext cx="10272583" cy="5273808"/>
          </a:xfrm>
          <a:prstGeom prst="rect">
            <a:avLst/>
          </a:prstGeom>
        </p:spPr>
        <p:txBody>
          <a:bodyPr anchor="t" rtlCol="false" tIns="0" lIns="0" bIns="0" rIns="0">
            <a:spAutoFit/>
          </a:bodyPr>
          <a:lstStyle/>
          <a:p>
            <a:pPr algn="l">
              <a:lnSpc>
                <a:spcPts val="2792"/>
              </a:lnSpc>
            </a:pPr>
            <a:r>
              <a:rPr lang="en-US" sz="1994" b="true">
                <a:solidFill>
                  <a:srgbClr val="022C5E"/>
                </a:solidFill>
                <a:latin typeface="Canva Sans Bold"/>
                <a:ea typeface="Canva Sans Bold"/>
                <a:cs typeface="Canva Sans Bold"/>
                <a:sym typeface="Canva Sans Bold"/>
                <a:hlinkClick r:id="rId6" tooltip="https://www.google.com/search?cs=1&amp;sca_esv=7fa1b1456907b88d&amp;sxsrf=AE3TifP3BY1zssZNIv1ZrHiIRTqsZNNUyQ%3A1750836662344&amp;q=Quantum+Gates&amp;sa=X&amp;ved=2ahUKEwjT457qhoyOAxW5zDgGHR_kA4UQxccNegQIEBAB&amp;mstk=AUtExfCsoWoMk0cyUgCox1PHPSHoDiSsstJOPTgd-maNL6i_fjK-RliICyqkoMjY3Isc2v5B4tZ5NmTKKjEqmzL96By0HTSra53NyHEH6WGteTLhiYzY9DjB-cp91bdRUKbbKXFhaypw0e_XGoxamby3_p-qKA9DWJPuvP06FGcHBltAwo4sV0Rh6A3SJwjRSM7m0ocfRjaOVNlsYgysjrAdNmuONA&amp;csui=3"/>
              </a:rPr>
              <a:t>Quantum Gates</a:t>
            </a:r>
            <a:r>
              <a:rPr lang="en-US" sz="1994" b="true">
                <a:solidFill>
                  <a:srgbClr val="022C5E"/>
                </a:solidFill>
                <a:latin typeface="Canva Sans Bold"/>
                <a:ea typeface="Canva Sans Bold"/>
                <a:cs typeface="Canva Sans Bold"/>
                <a:sym typeface="Canva Sans Bold"/>
              </a:rPr>
              <a:t>:</a:t>
            </a:r>
          </a:p>
          <a:p>
            <a:pPr algn="l">
              <a:lnSpc>
                <a:spcPts val="2792"/>
              </a:lnSpc>
            </a:pPr>
            <a:r>
              <a:rPr lang="en-US" sz="1994">
                <a:solidFill>
                  <a:srgbClr val="022C5E"/>
                </a:solidFill>
                <a:latin typeface="Canva Sans"/>
                <a:ea typeface="Canva Sans"/>
                <a:cs typeface="Canva Sans"/>
                <a:sym typeface="Canva Sans"/>
              </a:rPr>
              <a:t>Quantum gates are operations that act on qubits, analogous to logic gates in classical computing. They perform unitary transformations on the quantum states of qubits. These are reversible and flexible.</a:t>
            </a:r>
          </a:p>
          <a:p>
            <a:pPr algn="l" marL="430674" indent="-215337" lvl="1">
              <a:lnSpc>
                <a:spcPts val="2792"/>
              </a:lnSpc>
              <a:buFont typeface="Arial"/>
              <a:buChar char="•"/>
            </a:pPr>
            <a:r>
              <a:rPr lang="en-US" b="true" sz="1994" u="sng">
                <a:solidFill>
                  <a:srgbClr val="022C5E"/>
                </a:solidFill>
                <a:latin typeface="Canva Sans Medium"/>
                <a:ea typeface="Canva Sans Medium"/>
                <a:cs typeface="Canva Sans Medium"/>
                <a:sym typeface="Canva Sans Medium"/>
              </a:rPr>
              <a:t>Single-Qubit Gates:</a:t>
            </a:r>
          </a:p>
          <a:p>
            <a:pPr algn="l" marL="861347" indent="-287116" lvl="2">
              <a:lnSpc>
                <a:spcPts val="2792"/>
              </a:lnSpc>
              <a:buFont typeface="Arial"/>
              <a:buChar char="⚬"/>
            </a:pPr>
            <a:r>
              <a:rPr lang="en-US" sz="1994">
                <a:solidFill>
                  <a:srgbClr val="022C5E"/>
                </a:solidFill>
                <a:latin typeface="Canva Sans"/>
                <a:ea typeface="Canva Sans"/>
                <a:cs typeface="Canva Sans"/>
                <a:sym typeface="Canva Sans"/>
              </a:rPr>
              <a:t>Hadamard gate (H): Creates superposition. </a:t>
            </a:r>
          </a:p>
          <a:p>
            <a:pPr algn="l" marL="861347" indent="-287116" lvl="2">
              <a:lnSpc>
                <a:spcPts val="2792"/>
              </a:lnSpc>
              <a:buFont typeface="Arial"/>
              <a:buChar char="⚬"/>
            </a:pPr>
            <a:r>
              <a:rPr lang="en-US" sz="1994">
                <a:solidFill>
                  <a:srgbClr val="022C5E"/>
                </a:solidFill>
                <a:latin typeface="Canva Sans"/>
                <a:ea typeface="Canva Sans"/>
                <a:cs typeface="Canva Sans"/>
                <a:sym typeface="Canva Sans"/>
              </a:rPr>
              <a:t>Pauli gates (X, Y, Z): Rotate the qubit state around the X, Y, or Z axis on the Bloch sphere. </a:t>
            </a:r>
          </a:p>
          <a:p>
            <a:pPr algn="l" marL="861347" indent="-287116" lvl="2">
              <a:lnSpc>
                <a:spcPts val="2792"/>
              </a:lnSpc>
              <a:buFont typeface="Arial"/>
              <a:buChar char="⚬"/>
            </a:pPr>
            <a:r>
              <a:rPr lang="en-US" sz="1994">
                <a:solidFill>
                  <a:srgbClr val="022C5E"/>
                </a:solidFill>
                <a:latin typeface="Canva Sans"/>
                <a:ea typeface="Canva Sans"/>
                <a:cs typeface="Canva Sans"/>
                <a:sym typeface="Canva Sans"/>
              </a:rPr>
              <a:t>Phase gate (S, T): Introduce phase shifts to the qubit state. </a:t>
            </a:r>
          </a:p>
          <a:p>
            <a:pPr algn="l" marL="430674" indent="-215337" lvl="1">
              <a:lnSpc>
                <a:spcPts val="2792"/>
              </a:lnSpc>
              <a:buFont typeface="Arial"/>
              <a:buChar char="•"/>
            </a:pPr>
            <a:r>
              <a:rPr lang="en-US" b="true" sz="1994" u="sng">
                <a:solidFill>
                  <a:srgbClr val="022C5E"/>
                </a:solidFill>
                <a:latin typeface="Canva Sans Medium"/>
                <a:ea typeface="Canva Sans Medium"/>
                <a:cs typeface="Canva Sans Medium"/>
                <a:sym typeface="Canva Sans Medium"/>
              </a:rPr>
              <a:t>Multi-Qubit Gates:</a:t>
            </a:r>
          </a:p>
          <a:p>
            <a:pPr algn="l" marL="861347" indent="-287116" lvl="2">
              <a:lnSpc>
                <a:spcPts val="2792"/>
              </a:lnSpc>
              <a:buFont typeface="Arial"/>
              <a:buChar char="⚬"/>
            </a:pPr>
            <a:r>
              <a:rPr lang="en-US" sz="1994">
                <a:solidFill>
                  <a:srgbClr val="022C5E"/>
                </a:solidFill>
                <a:latin typeface="Canva Sans"/>
                <a:ea typeface="Canva Sans"/>
                <a:cs typeface="Canva Sans"/>
                <a:sym typeface="Canva Sans"/>
              </a:rPr>
              <a:t>CNOT gate: A controlled-NOT gate that flips the target qubit if the control qubit is in the state |1⟩. </a:t>
            </a:r>
          </a:p>
          <a:p>
            <a:pPr algn="l" marL="861347" indent="-287116" lvl="2">
              <a:lnSpc>
                <a:spcPts val="2792"/>
              </a:lnSpc>
              <a:buFont typeface="Arial"/>
              <a:buChar char="⚬"/>
            </a:pPr>
            <a:r>
              <a:rPr lang="en-US" sz="1994">
                <a:solidFill>
                  <a:srgbClr val="022C5E"/>
                </a:solidFill>
                <a:latin typeface="Canva Sans"/>
                <a:ea typeface="Canva Sans"/>
                <a:cs typeface="Canva Sans"/>
                <a:sym typeface="Canva Sans"/>
              </a:rPr>
              <a:t>SWAP gate: Swaps the states of two qubits. </a:t>
            </a:r>
          </a:p>
          <a:p>
            <a:pPr algn="l">
              <a:lnSpc>
                <a:spcPts val="2792"/>
              </a:lnSpc>
            </a:pPr>
          </a:p>
          <a:p>
            <a:pPr algn="l">
              <a:lnSpc>
                <a:spcPts val="279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7452334" y="-510704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509823" y="353142"/>
            <a:ext cx="6942511" cy="2373076"/>
          </a:xfrm>
          <a:custGeom>
            <a:avLst/>
            <a:gdLst/>
            <a:ahLst/>
            <a:cxnLst/>
            <a:rect r="r" b="b" t="t" l="l"/>
            <a:pathLst>
              <a:path h="2373076" w="6942511">
                <a:moveTo>
                  <a:pt x="0" y="0"/>
                </a:moveTo>
                <a:lnTo>
                  <a:pt x="6942511" y="0"/>
                </a:lnTo>
                <a:lnTo>
                  <a:pt x="6942511" y="2373077"/>
                </a:lnTo>
                <a:lnTo>
                  <a:pt x="0" y="2373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80302" y="9409789"/>
            <a:ext cx="15322762" cy="8229600"/>
          </a:xfrm>
          <a:custGeom>
            <a:avLst/>
            <a:gdLst/>
            <a:ahLst/>
            <a:cxnLst/>
            <a:rect r="r" b="b" t="t" l="l"/>
            <a:pathLst>
              <a:path h="8229600" w="15322762">
                <a:moveTo>
                  <a:pt x="0" y="0"/>
                </a:moveTo>
                <a:lnTo>
                  <a:pt x="15322761" y="0"/>
                </a:lnTo>
                <a:lnTo>
                  <a:pt x="15322761" y="8229600"/>
                </a:lnTo>
                <a:lnTo>
                  <a:pt x="0" y="8229600"/>
                </a:lnTo>
                <a:lnTo>
                  <a:pt x="0" y="0"/>
                </a:lnTo>
                <a:close/>
              </a:path>
            </a:pathLst>
          </a:custGeom>
          <a:blipFill>
            <a:blip r:embed="rId2"/>
            <a:stretch>
              <a:fillRect l="0" t="0" r="0" b="0"/>
            </a:stretch>
          </a:blipFill>
        </p:spPr>
      </p:sp>
      <p:sp>
        <p:nvSpPr>
          <p:cNvPr name="TextBox 5" id="5"/>
          <p:cNvSpPr txBox="true"/>
          <p:nvPr/>
        </p:nvSpPr>
        <p:spPr>
          <a:xfrm rot="0">
            <a:off x="807423" y="421747"/>
            <a:ext cx="6347310" cy="2121566"/>
          </a:xfrm>
          <a:prstGeom prst="rect">
            <a:avLst/>
          </a:prstGeom>
        </p:spPr>
        <p:txBody>
          <a:bodyPr anchor="t" rtlCol="false" tIns="0" lIns="0" bIns="0" rIns="0">
            <a:spAutoFit/>
          </a:bodyPr>
          <a:lstStyle/>
          <a:p>
            <a:pPr algn="ctr">
              <a:lnSpc>
                <a:spcPts val="8516"/>
              </a:lnSpc>
            </a:pPr>
            <a:r>
              <a:rPr lang="en-US" sz="6083">
                <a:solidFill>
                  <a:srgbClr val="022C5E"/>
                </a:solidFill>
                <a:latin typeface="Hobo"/>
                <a:ea typeface="Hobo"/>
                <a:cs typeface="Hobo"/>
                <a:sym typeface="Hobo"/>
              </a:rPr>
              <a:t>Quantum Algorithms</a:t>
            </a:r>
          </a:p>
        </p:txBody>
      </p:sp>
      <p:sp>
        <p:nvSpPr>
          <p:cNvPr name="Freeform 6" id="6"/>
          <p:cNvSpPr/>
          <p:nvPr/>
        </p:nvSpPr>
        <p:spPr>
          <a:xfrm flipH="false" flipV="false" rot="0">
            <a:off x="565686" y="3122560"/>
            <a:ext cx="10135019" cy="2288311"/>
          </a:xfrm>
          <a:custGeom>
            <a:avLst/>
            <a:gdLst/>
            <a:ahLst/>
            <a:cxnLst/>
            <a:rect r="r" b="b" t="t" l="l"/>
            <a:pathLst>
              <a:path h="2288311" w="10135019">
                <a:moveTo>
                  <a:pt x="0" y="0"/>
                </a:moveTo>
                <a:lnTo>
                  <a:pt x="10135019" y="0"/>
                </a:lnTo>
                <a:lnTo>
                  <a:pt x="10135019" y="2288310"/>
                </a:lnTo>
                <a:lnTo>
                  <a:pt x="0" y="22883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7056" y="7805135"/>
            <a:ext cx="10992280" cy="2481865"/>
          </a:xfrm>
          <a:custGeom>
            <a:avLst/>
            <a:gdLst/>
            <a:ahLst/>
            <a:cxnLst/>
            <a:rect r="r" b="b" t="t" l="l"/>
            <a:pathLst>
              <a:path h="2481865" w="10992280">
                <a:moveTo>
                  <a:pt x="0" y="0"/>
                </a:moveTo>
                <a:lnTo>
                  <a:pt x="10992279" y="0"/>
                </a:lnTo>
                <a:lnTo>
                  <a:pt x="10992279" y="2481865"/>
                </a:lnTo>
                <a:lnTo>
                  <a:pt x="0" y="2481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018195" y="5439445"/>
            <a:ext cx="10100216" cy="2280453"/>
          </a:xfrm>
          <a:custGeom>
            <a:avLst/>
            <a:gdLst/>
            <a:ahLst/>
            <a:cxnLst/>
            <a:rect r="r" b="b" t="t" l="l"/>
            <a:pathLst>
              <a:path h="2280453" w="10100216">
                <a:moveTo>
                  <a:pt x="0" y="0"/>
                </a:moveTo>
                <a:lnTo>
                  <a:pt x="10100217" y="0"/>
                </a:lnTo>
                <a:lnTo>
                  <a:pt x="10100217" y="2280454"/>
                </a:lnTo>
                <a:lnTo>
                  <a:pt x="0" y="2280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758657" y="3268236"/>
            <a:ext cx="8839998" cy="1507908"/>
          </a:xfrm>
          <a:prstGeom prst="rect">
            <a:avLst/>
          </a:prstGeom>
        </p:spPr>
        <p:txBody>
          <a:bodyPr anchor="t" rtlCol="false" tIns="0" lIns="0" bIns="0" rIns="0">
            <a:spAutoFit/>
          </a:bodyPr>
          <a:lstStyle/>
          <a:p>
            <a:pPr algn="l">
              <a:lnSpc>
                <a:spcPts val="2461"/>
              </a:lnSpc>
            </a:pPr>
            <a:r>
              <a:rPr lang="en-US" sz="1758" b="true">
                <a:solidFill>
                  <a:srgbClr val="022C5E"/>
                </a:solidFill>
                <a:latin typeface="Canva Sans Bold"/>
                <a:ea typeface="Canva Sans Bold"/>
                <a:cs typeface="Canva Sans Bold"/>
                <a:sym typeface="Canva Sans Bold"/>
              </a:rPr>
              <a:t> Shor's Algorithm:</a:t>
            </a:r>
          </a:p>
          <a:p>
            <a:pPr algn="l">
              <a:lnSpc>
                <a:spcPts val="2461"/>
              </a:lnSpc>
            </a:pPr>
            <a:r>
              <a:rPr lang="en-US" sz="1758">
                <a:solidFill>
                  <a:srgbClr val="022C5E"/>
                </a:solidFill>
                <a:latin typeface="Canva Sans"/>
                <a:ea typeface="Canva Sans"/>
                <a:cs typeface="Canva Sans"/>
                <a:sym typeface="Canva Sans"/>
              </a:rPr>
              <a:t>Developed by mathematician Peter Shor in 1994. Its primary application is factoring large numbers into primes. It performs this task exponentially faster than classical algorithms, which forms the basis of current encryption methods.</a:t>
            </a:r>
          </a:p>
          <a:p>
            <a:pPr algn="l">
              <a:lnSpc>
                <a:spcPts val="2461"/>
              </a:lnSpc>
            </a:pPr>
            <a:r>
              <a:rPr lang="en-US" sz="1758">
                <a:solidFill>
                  <a:srgbClr val="022C5E"/>
                </a:solidFill>
                <a:latin typeface="Canva Sans"/>
                <a:ea typeface="Canva Sans"/>
                <a:cs typeface="Canva Sans"/>
                <a:sym typeface="Canva Sans"/>
              </a:rPr>
              <a:t>Used to break RSA encryption</a:t>
            </a:r>
          </a:p>
        </p:txBody>
      </p:sp>
      <p:sp>
        <p:nvSpPr>
          <p:cNvPr name="TextBox 10" id="10"/>
          <p:cNvSpPr txBox="true"/>
          <p:nvPr/>
        </p:nvSpPr>
        <p:spPr>
          <a:xfrm rot="0">
            <a:off x="1043166" y="3608051"/>
            <a:ext cx="34802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1</a:t>
            </a:r>
          </a:p>
        </p:txBody>
      </p:sp>
      <p:sp>
        <p:nvSpPr>
          <p:cNvPr name="TextBox 11" id="11"/>
          <p:cNvSpPr txBox="true"/>
          <p:nvPr/>
        </p:nvSpPr>
        <p:spPr>
          <a:xfrm rot="0">
            <a:off x="8487499" y="5814167"/>
            <a:ext cx="368260" cy="887007"/>
          </a:xfrm>
          <a:prstGeom prst="rect">
            <a:avLst/>
          </a:prstGeom>
        </p:spPr>
        <p:txBody>
          <a:bodyPr anchor="t" rtlCol="false" tIns="0" lIns="0" bIns="0" rIns="0">
            <a:spAutoFit/>
          </a:bodyPr>
          <a:lstStyle/>
          <a:p>
            <a:pPr algn="ctr">
              <a:lnSpc>
                <a:spcPts val="7284"/>
              </a:lnSpc>
            </a:pPr>
            <a:r>
              <a:rPr lang="en-US" sz="5203" b="true">
                <a:solidFill>
                  <a:srgbClr val="FFFFFF"/>
                </a:solidFill>
                <a:latin typeface="Canva Sans Bold"/>
                <a:ea typeface="Canva Sans Bold"/>
                <a:cs typeface="Canva Sans Bold"/>
                <a:sym typeface="Canva Sans Bold"/>
              </a:rPr>
              <a:t>2</a:t>
            </a:r>
          </a:p>
        </p:txBody>
      </p:sp>
      <p:sp>
        <p:nvSpPr>
          <p:cNvPr name="TextBox 12" id="12"/>
          <p:cNvSpPr txBox="true"/>
          <p:nvPr/>
        </p:nvSpPr>
        <p:spPr>
          <a:xfrm rot="0">
            <a:off x="645125" y="8296589"/>
            <a:ext cx="39016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3</a:t>
            </a:r>
          </a:p>
        </p:txBody>
      </p:sp>
      <p:sp>
        <p:nvSpPr>
          <p:cNvPr name="TextBox 13" id="13"/>
          <p:cNvSpPr txBox="true"/>
          <p:nvPr/>
        </p:nvSpPr>
        <p:spPr>
          <a:xfrm rot="0">
            <a:off x="1573309" y="8000170"/>
            <a:ext cx="9127395" cy="1269447"/>
          </a:xfrm>
          <a:prstGeom prst="rect">
            <a:avLst/>
          </a:prstGeom>
        </p:spPr>
        <p:txBody>
          <a:bodyPr anchor="t" rtlCol="false" tIns="0" lIns="0" bIns="0" rIns="0">
            <a:spAutoFit/>
          </a:bodyPr>
          <a:lstStyle/>
          <a:p>
            <a:pPr algn="l">
              <a:lnSpc>
                <a:spcPts val="2576"/>
              </a:lnSpc>
            </a:pPr>
            <a:r>
              <a:rPr lang="en-US" sz="1840" b="true">
                <a:solidFill>
                  <a:srgbClr val="022C5E"/>
                </a:solidFill>
                <a:latin typeface="Canva Sans Bold"/>
                <a:ea typeface="Canva Sans Bold"/>
                <a:cs typeface="Canva Sans Bold"/>
                <a:sym typeface="Canva Sans Bold"/>
              </a:rPr>
              <a:t>QML Algorithms:</a:t>
            </a:r>
          </a:p>
          <a:p>
            <a:pPr algn="l">
              <a:lnSpc>
                <a:spcPts val="2576"/>
              </a:lnSpc>
            </a:pPr>
            <a:r>
              <a:rPr lang="en-US" sz="1840">
                <a:solidFill>
                  <a:srgbClr val="022C5E"/>
                </a:solidFill>
                <a:latin typeface="Canva Sans"/>
                <a:ea typeface="Canva Sans"/>
                <a:cs typeface="Canva Sans"/>
                <a:sym typeface="Canva Sans"/>
              </a:rPr>
              <a:t>It combine the power of quantum computing with classical machine learning techniques like QSVM, QNN to process large datasets faster, identify patterns, and make predictions more efficiently than classical counterparts.</a:t>
            </a:r>
          </a:p>
        </p:txBody>
      </p:sp>
      <p:sp>
        <p:nvSpPr>
          <p:cNvPr name="TextBox 14" id="14"/>
          <p:cNvSpPr txBox="true"/>
          <p:nvPr/>
        </p:nvSpPr>
        <p:spPr>
          <a:xfrm rot="0">
            <a:off x="9482501" y="5508343"/>
            <a:ext cx="8097059" cy="1554052"/>
          </a:xfrm>
          <a:prstGeom prst="rect">
            <a:avLst/>
          </a:prstGeom>
        </p:spPr>
        <p:txBody>
          <a:bodyPr anchor="t" rtlCol="false" tIns="0" lIns="0" bIns="0" rIns="0">
            <a:spAutoFit/>
          </a:bodyPr>
          <a:lstStyle/>
          <a:p>
            <a:pPr algn="l">
              <a:lnSpc>
                <a:spcPts val="2543"/>
              </a:lnSpc>
            </a:pPr>
            <a:r>
              <a:rPr lang="en-US" sz="1816" b="true">
                <a:solidFill>
                  <a:srgbClr val="022C5E"/>
                </a:solidFill>
                <a:latin typeface="Canva Sans Bold"/>
                <a:ea typeface="Canva Sans Bold"/>
                <a:cs typeface="Canva Sans Bold"/>
                <a:sym typeface="Canva Sans Bold"/>
              </a:rPr>
              <a:t> Grover's Algorithm:</a:t>
            </a:r>
          </a:p>
          <a:p>
            <a:pPr algn="l">
              <a:lnSpc>
                <a:spcPts val="2543"/>
              </a:lnSpc>
            </a:pPr>
            <a:r>
              <a:rPr lang="en-US" sz="1816">
                <a:solidFill>
                  <a:srgbClr val="022C5E"/>
                </a:solidFill>
                <a:latin typeface="Canva Sans"/>
                <a:ea typeface="Canva Sans"/>
                <a:cs typeface="Canva Sans"/>
                <a:sym typeface="Canva Sans"/>
              </a:rPr>
              <a:t>Introduced by Lov Grover in 1996, provides a quantum solution to the unstructured search problem. For unsorted database it takes O(√N) time instead of O(N) time. It is advantageous in optimization tasks, such as database queries, machine learning, and pattern recognition.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7452334" y="-5107040"/>
            <a:ext cx="15322762" cy="8229600"/>
          </a:xfrm>
          <a:custGeom>
            <a:avLst/>
            <a:gdLst/>
            <a:ahLst/>
            <a:cxnLst/>
            <a:rect r="r" b="b" t="t" l="l"/>
            <a:pathLst>
              <a:path h="8229600" w="15322762">
                <a:moveTo>
                  <a:pt x="0" y="0"/>
                </a:moveTo>
                <a:lnTo>
                  <a:pt x="15322762" y="0"/>
                </a:lnTo>
                <a:lnTo>
                  <a:pt x="15322762" y="8229600"/>
                </a:lnTo>
                <a:lnTo>
                  <a:pt x="0" y="8229600"/>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6299537" y="0"/>
            <a:ext cx="5688926" cy="1944578"/>
          </a:xfrm>
          <a:custGeom>
            <a:avLst/>
            <a:gdLst/>
            <a:ahLst/>
            <a:cxnLst/>
            <a:rect r="r" b="b" t="t" l="l"/>
            <a:pathLst>
              <a:path h="1944578" w="5688926">
                <a:moveTo>
                  <a:pt x="0" y="0"/>
                </a:moveTo>
                <a:lnTo>
                  <a:pt x="5688926" y="0"/>
                </a:lnTo>
                <a:lnTo>
                  <a:pt x="5688926" y="1944578"/>
                </a:lnTo>
                <a:lnTo>
                  <a:pt x="0" y="1944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80302" y="9409789"/>
            <a:ext cx="15322762" cy="8229600"/>
          </a:xfrm>
          <a:custGeom>
            <a:avLst/>
            <a:gdLst/>
            <a:ahLst/>
            <a:cxnLst/>
            <a:rect r="r" b="b" t="t" l="l"/>
            <a:pathLst>
              <a:path h="8229600" w="15322762">
                <a:moveTo>
                  <a:pt x="0" y="0"/>
                </a:moveTo>
                <a:lnTo>
                  <a:pt x="15322761" y="0"/>
                </a:lnTo>
                <a:lnTo>
                  <a:pt x="15322761" y="8229600"/>
                </a:lnTo>
                <a:lnTo>
                  <a:pt x="0" y="8229600"/>
                </a:lnTo>
                <a:lnTo>
                  <a:pt x="0" y="0"/>
                </a:lnTo>
                <a:close/>
              </a:path>
            </a:pathLst>
          </a:custGeom>
          <a:blipFill>
            <a:blip r:embed="rId2"/>
            <a:stretch>
              <a:fillRect l="0" t="0" r="0" b="0"/>
            </a:stretch>
          </a:blipFill>
        </p:spPr>
      </p:sp>
      <p:graphicFrame>
        <p:nvGraphicFramePr>
          <p:cNvPr name="Object 5" id="5"/>
          <p:cNvGraphicFramePr/>
          <p:nvPr/>
        </p:nvGraphicFramePr>
        <p:xfrm>
          <a:off x="290159" y="2328214"/>
          <a:ext cx="15715018" cy="6775295"/>
        </p:xfrm>
        <a:graphic>
          <a:graphicData uri="http://schemas.openxmlformats.org/presentationml/2006/ole">
            <p:oleObj imgW="18859500" imgH="99060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6" id="6"/>
          <p:cNvSpPr txBox="true"/>
          <p:nvPr/>
        </p:nvSpPr>
        <p:spPr>
          <a:xfrm rot="0">
            <a:off x="6850085" y="-42651"/>
            <a:ext cx="4587830" cy="1792390"/>
          </a:xfrm>
          <a:prstGeom prst="rect">
            <a:avLst/>
          </a:prstGeom>
        </p:spPr>
        <p:txBody>
          <a:bodyPr anchor="t" rtlCol="false" tIns="0" lIns="0" bIns="0" rIns="0">
            <a:spAutoFit/>
          </a:bodyPr>
          <a:lstStyle/>
          <a:p>
            <a:pPr algn="ctr">
              <a:lnSpc>
                <a:spcPts val="7256"/>
              </a:lnSpc>
            </a:pPr>
            <a:r>
              <a:rPr lang="en-US" sz="5183">
                <a:solidFill>
                  <a:srgbClr val="022C5E"/>
                </a:solidFill>
                <a:latin typeface="Hobo"/>
                <a:ea typeface="Hobo"/>
                <a:cs typeface="Hobo"/>
                <a:sym typeface="Hobo"/>
              </a:rPr>
              <a:t>Application in Defense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0DBF8"/>
        </a:solidFill>
      </p:bgPr>
    </p:bg>
    <p:spTree>
      <p:nvGrpSpPr>
        <p:cNvPr id="1" name=""/>
        <p:cNvGrpSpPr/>
        <p:nvPr/>
      </p:nvGrpSpPr>
      <p:grpSpPr>
        <a:xfrm>
          <a:off x="0" y="0"/>
          <a:ext cx="0" cy="0"/>
          <a:chOff x="0" y="0"/>
          <a:chExt cx="0" cy="0"/>
        </a:xfrm>
      </p:grpSpPr>
      <p:sp>
        <p:nvSpPr>
          <p:cNvPr name="Freeform 2" id="2"/>
          <p:cNvSpPr/>
          <p:nvPr/>
        </p:nvSpPr>
        <p:spPr>
          <a:xfrm flipH="false" flipV="false" rot="0">
            <a:off x="-1933612" y="1021892"/>
            <a:ext cx="20791417" cy="11166723"/>
          </a:xfrm>
          <a:custGeom>
            <a:avLst/>
            <a:gdLst/>
            <a:ahLst/>
            <a:cxnLst/>
            <a:rect r="r" b="b" t="t" l="l"/>
            <a:pathLst>
              <a:path h="11166723" w="20791417">
                <a:moveTo>
                  <a:pt x="0" y="0"/>
                </a:moveTo>
                <a:lnTo>
                  <a:pt x="20791417" y="0"/>
                </a:lnTo>
                <a:lnTo>
                  <a:pt x="20791417" y="11166723"/>
                </a:lnTo>
                <a:lnTo>
                  <a:pt x="0" y="11166723"/>
                </a:lnTo>
                <a:lnTo>
                  <a:pt x="0" y="0"/>
                </a:lnTo>
                <a:close/>
              </a:path>
            </a:pathLst>
          </a:custGeom>
          <a:blipFill>
            <a:blip r:embed="rId2"/>
            <a:stretch>
              <a:fillRect l="0" t="0" r="0" b="0"/>
            </a:stretch>
          </a:blipFill>
        </p:spPr>
      </p:sp>
      <p:sp>
        <p:nvSpPr>
          <p:cNvPr name="Freeform 3" id="3"/>
          <p:cNvSpPr/>
          <p:nvPr/>
        </p:nvSpPr>
        <p:spPr>
          <a:xfrm flipH="false" flipV="false" rot="0">
            <a:off x="6176841" y="176492"/>
            <a:ext cx="5934317" cy="2028458"/>
          </a:xfrm>
          <a:custGeom>
            <a:avLst/>
            <a:gdLst/>
            <a:ahLst/>
            <a:cxnLst/>
            <a:rect r="r" b="b" t="t" l="l"/>
            <a:pathLst>
              <a:path h="2028458" w="5934317">
                <a:moveTo>
                  <a:pt x="0" y="0"/>
                </a:moveTo>
                <a:lnTo>
                  <a:pt x="5934318" y="0"/>
                </a:lnTo>
                <a:lnTo>
                  <a:pt x="5934318" y="2028458"/>
                </a:lnTo>
                <a:lnTo>
                  <a:pt x="0" y="2028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176841" y="303626"/>
            <a:ext cx="5934317" cy="1811020"/>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Quantum </a:t>
            </a:r>
          </a:p>
          <a:p>
            <a:pPr algn="ctr">
              <a:lnSpc>
                <a:spcPts val="7279"/>
              </a:lnSpc>
            </a:pPr>
            <a:r>
              <a:rPr lang="en-US" sz="5199">
                <a:solidFill>
                  <a:srgbClr val="022C5E"/>
                </a:solidFill>
                <a:latin typeface="Hobo"/>
                <a:ea typeface="Hobo"/>
                <a:cs typeface="Hobo"/>
                <a:sym typeface="Hobo"/>
              </a:rPr>
              <a:t>Simulation</a:t>
            </a:r>
          </a:p>
        </p:txBody>
      </p:sp>
      <p:sp>
        <p:nvSpPr>
          <p:cNvPr name="TextBox 5" id="5"/>
          <p:cNvSpPr txBox="true"/>
          <p:nvPr/>
        </p:nvSpPr>
        <p:spPr>
          <a:xfrm rot="0">
            <a:off x="390044" y="2147800"/>
            <a:ext cx="17507913" cy="2231374"/>
          </a:xfrm>
          <a:prstGeom prst="rect">
            <a:avLst/>
          </a:prstGeom>
        </p:spPr>
        <p:txBody>
          <a:bodyPr anchor="t" rtlCol="false" tIns="0" lIns="0" bIns="0" rIns="0">
            <a:spAutoFit/>
          </a:bodyPr>
          <a:lstStyle/>
          <a:p>
            <a:pPr algn="l">
              <a:lnSpc>
                <a:spcPts val="3535"/>
              </a:lnSpc>
            </a:pPr>
            <a:r>
              <a:rPr lang="en-US" sz="2525" u="sng">
                <a:solidFill>
                  <a:srgbClr val="000000"/>
                </a:solidFill>
                <a:latin typeface="Canva Sans"/>
                <a:ea typeface="Canva Sans"/>
                <a:cs typeface="Canva Sans"/>
                <a:sym typeface="Canva Sans"/>
              </a:rPr>
              <a:t>Quantum simulati</a:t>
            </a:r>
            <a:r>
              <a:rPr lang="en-US" sz="2525" u="sng">
                <a:solidFill>
                  <a:srgbClr val="000000"/>
                </a:solidFill>
                <a:latin typeface="Canva Sans"/>
                <a:ea typeface="Canva Sans"/>
                <a:cs typeface="Canva Sans"/>
                <a:sym typeface="Canva Sans"/>
              </a:rPr>
              <a:t>on</a:t>
            </a:r>
            <a:r>
              <a:rPr lang="en-US" sz="2525">
                <a:solidFill>
                  <a:srgbClr val="000000"/>
                </a:solidFill>
                <a:latin typeface="Canva Sans"/>
                <a:ea typeface="Canva Sans"/>
                <a:cs typeface="Canva Sans"/>
                <a:sym typeface="Canva Sans"/>
              </a:rPr>
              <a:t> is using a quantum system to simulate another quantum system, often to understand or predict the behavior of complex quantum phenomena that are difficult or impossible to model with classical computers. It involves either </a:t>
            </a:r>
            <a:r>
              <a:rPr lang="en-US" sz="2525" u="sng">
                <a:solidFill>
                  <a:srgbClr val="000000"/>
                </a:solidFill>
                <a:latin typeface="Canva Sans"/>
                <a:ea typeface="Canva Sans"/>
                <a:cs typeface="Canva Sans"/>
                <a:sym typeface="Canva Sans"/>
              </a:rPr>
              <a:t>analog quantum simulators</a:t>
            </a:r>
            <a:r>
              <a:rPr lang="en-US" sz="2525">
                <a:solidFill>
                  <a:srgbClr val="000000"/>
                </a:solidFill>
                <a:latin typeface="Canva Sans"/>
                <a:ea typeface="Canva Sans"/>
                <a:cs typeface="Canva Sans"/>
                <a:sym typeface="Canva Sans"/>
              </a:rPr>
              <a:t>, which are specialized systems designed to mimic specific physical systems, or </a:t>
            </a:r>
            <a:r>
              <a:rPr lang="en-US" sz="2525" u="sng">
                <a:solidFill>
                  <a:srgbClr val="000000"/>
                </a:solidFill>
                <a:latin typeface="Canva Sans"/>
                <a:ea typeface="Canva Sans"/>
                <a:cs typeface="Canva Sans"/>
                <a:sym typeface="Canva Sans"/>
              </a:rPr>
              <a:t>digital quantum simulators</a:t>
            </a:r>
            <a:r>
              <a:rPr lang="en-US" sz="2525">
                <a:solidFill>
                  <a:srgbClr val="000000"/>
                </a:solidFill>
                <a:latin typeface="Canva Sans"/>
                <a:ea typeface="Canva Sans"/>
                <a:cs typeface="Canva Sans"/>
                <a:sym typeface="Canva Sans"/>
              </a:rPr>
              <a:t>, which utilize gate-based quantum computers to perform simulations. </a:t>
            </a:r>
          </a:p>
        </p:txBody>
      </p:sp>
      <p:sp>
        <p:nvSpPr>
          <p:cNvPr name="TextBox 6" id="6"/>
          <p:cNvSpPr txBox="true"/>
          <p:nvPr/>
        </p:nvSpPr>
        <p:spPr>
          <a:xfrm rot="0">
            <a:off x="390044" y="5466718"/>
            <a:ext cx="8072053" cy="3126724"/>
          </a:xfrm>
          <a:prstGeom prst="rect">
            <a:avLst/>
          </a:prstGeom>
        </p:spPr>
        <p:txBody>
          <a:bodyPr anchor="t" rtlCol="false" tIns="0" lIns="0" bIns="0" rIns="0">
            <a:spAutoFit/>
          </a:bodyPr>
          <a:lstStyle/>
          <a:p>
            <a:pPr algn="l">
              <a:lnSpc>
                <a:spcPts val="3535"/>
              </a:lnSpc>
            </a:pPr>
            <a:r>
              <a:rPr lang="en-US" sz="2525">
                <a:solidFill>
                  <a:srgbClr val="000000"/>
                </a:solidFill>
                <a:latin typeface="Canva Sans"/>
                <a:ea typeface="Canva Sans"/>
                <a:cs typeface="Canva Sans"/>
                <a:sym typeface="Canva Sans"/>
              </a:rPr>
              <a:t>Thes</a:t>
            </a:r>
            <a:r>
              <a:rPr lang="en-US" sz="2525">
                <a:solidFill>
                  <a:srgbClr val="000000"/>
                </a:solidFill>
                <a:latin typeface="Canva Sans"/>
                <a:ea typeface="Canva Sans"/>
                <a:cs typeface="Canva Sans"/>
                <a:sym typeface="Canva Sans"/>
              </a:rPr>
              <a:t>e simulations can model complex systems — such as </a:t>
            </a:r>
            <a:r>
              <a:rPr lang="en-US" sz="2525" u="sng">
                <a:solidFill>
                  <a:srgbClr val="000000"/>
                </a:solidFill>
                <a:latin typeface="Canva Sans"/>
                <a:ea typeface="Canva Sans"/>
                <a:cs typeface="Canva Sans"/>
                <a:sym typeface="Canva Sans"/>
              </a:rPr>
              <a:t>nuclear reactions, battlefield environments,</a:t>
            </a:r>
            <a:r>
              <a:rPr lang="en-US" sz="2525">
                <a:solidFill>
                  <a:srgbClr val="000000"/>
                </a:solidFill>
                <a:latin typeface="Canva Sans"/>
                <a:ea typeface="Canva Sans"/>
                <a:cs typeface="Canva Sans"/>
                <a:sym typeface="Canva Sans"/>
              </a:rPr>
              <a:t> or even </a:t>
            </a:r>
            <a:r>
              <a:rPr lang="en-US" sz="2525" u="sng">
                <a:solidFill>
                  <a:srgbClr val="000000"/>
                </a:solidFill>
                <a:latin typeface="Canva Sans"/>
                <a:ea typeface="Canva Sans"/>
                <a:cs typeface="Canva Sans"/>
                <a:sym typeface="Canva Sans"/>
              </a:rPr>
              <a:t>global climate patterns</a:t>
            </a:r>
            <a:r>
              <a:rPr lang="en-US" sz="2525">
                <a:solidFill>
                  <a:srgbClr val="000000"/>
                </a:solidFill>
                <a:latin typeface="Canva Sans"/>
                <a:ea typeface="Canva Sans"/>
                <a:cs typeface="Canva Sans"/>
                <a:sym typeface="Canva Sans"/>
              </a:rPr>
              <a:t> — at an unprecedented level of detail. This capability allows military strategists to explore countless scenarios and outcomes, optimizing decision-making and strategic planning.</a:t>
            </a:r>
          </a:p>
        </p:txBody>
      </p:sp>
      <p:sp>
        <p:nvSpPr>
          <p:cNvPr name="Freeform 7" id="7"/>
          <p:cNvSpPr/>
          <p:nvPr/>
        </p:nvSpPr>
        <p:spPr>
          <a:xfrm flipH="false" flipV="false" rot="0">
            <a:off x="7274521" y="4017224"/>
            <a:ext cx="3738958" cy="1278044"/>
          </a:xfrm>
          <a:custGeom>
            <a:avLst/>
            <a:gdLst/>
            <a:ahLst/>
            <a:cxnLst/>
            <a:rect r="r" b="b" t="t" l="l"/>
            <a:pathLst>
              <a:path h="1278044" w="3738958">
                <a:moveTo>
                  <a:pt x="0" y="0"/>
                </a:moveTo>
                <a:lnTo>
                  <a:pt x="3738958" y="0"/>
                </a:lnTo>
                <a:lnTo>
                  <a:pt x="3738958" y="1278044"/>
                </a:lnTo>
                <a:lnTo>
                  <a:pt x="0" y="127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696356" y="4099185"/>
            <a:ext cx="2895289" cy="1056971"/>
          </a:xfrm>
          <a:prstGeom prst="rect">
            <a:avLst/>
          </a:prstGeom>
        </p:spPr>
        <p:txBody>
          <a:bodyPr anchor="t" rtlCol="false" tIns="0" lIns="0" bIns="0" rIns="0">
            <a:spAutoFit/>
          </a:bodyPr>
          <a:lstStyle/>
          <a:p>
            <a:pPr algn="ctr">
              <a:lnSpc>
                <a:spcPts val="4242"/>
              </a:lnSpc>
            </a:pPr>
            <a:r>
              <a:rPr lang="en-US" sz="3030">
                <a:solidFill>
                  <a:srgbClr val="022C5E"/>
                </a:solidFill>
                <a:latin typeface="Hobo"/>
                <a:ea typeface="Hobo"/>
                <a:cs typeface="Hobo"/>
                <a:sym typeface="Hobo"/>
              </a:rPr>
              <a:t>Optimizing Military</a:t>
            </a:r>
          </a:p>
        </p:txBody>
      </p:sp>
      <p:sp>
        <p:nvSpPr>
          <p:cNvPr name="TextBox 9" id="9"/>
          <p:cNvSpPr txBox="true"/>
          <p:nvPr/>
        </p:nvSpPr>
        <p:spPr>
          <a:xfrm rot="0">
            <a:off x="8699880" y="5466718"/>
            <a:ext cx="9198076" cy="4469749"/>
          </a:xfrm>
          <a:prstGeom prst="rect">
            <a:avLst/>
          </a:prstGeom>
        </p:spPr>
        <p:txBody>
          <a:bodyPr anchor="t" rtlCol="false" tIns="0" lIns="0" bIns="0" rIns="0">
            <a:spAutoFit/>
          </a:bodyPr>
          <a:lstStyle/>
          <a:p>
            <a:pPr algn="l">
              <a:lnSpc>
                <a:spcPts val="3535"/>
              </a:lnSpc>
            </a:pPr>
            <a:r>
              <a:rPr lang="en-US" sz="2525">
                <a:solidFill>
                  <a:srgbClr val="000000"/>
                </a:solidFill>
                <a:latin typeface="Canva Sans"/>
                <a:ea typeface="Canva Sans"/>
                <a:cs typeface="Canva Sans"/>
                <a:sym typeface="Canva Sans"/>
              </a:rPr>
              <a:t>Quantum</a:t>
            </a:r>
            <a:r>
              <a:rPr lang="en-US" sz="2525">
                <a:solidFill>
                  <a:srgbClr val="000000"/>
                </a:solidFill>
                <a:latin typeface="Canva Sans"/>
                <a:ea typeface="Canva Sans"/>
                <a:cs typeface="Canva Sans"/>
                <a:sym typeface="Canva Sans"/>
              </a:rPr>
              <a:t> simulations can predict the properties of </a:t>
            </a:r>
            <a:r>
              <a:rPr lang="en-US" sz="2525" u="sng">
                <a:solidFill>
                  <a:srgbClr val="000000"/>
                </a:solidFill>
                <a:latin typeface="Canva Sans"/>
                <a:ea typeface="Canva Sans"/>
                <a:cs typeface="Canva Sans"/>
                <a:sym typeface="Canva Sans"/>
              </a:rPr>
              <a:t>advanced materials</a:t>
            </a:r>
            <a:r>
              <a:rPr lang="en-US" sz="2525" u="none">
                <a:solidFill>
                  <a:srgbClr val="000000"/>
                </a:solidFill>
                <a:latin typeface="Canva Sans"/>
                <a:ea typeface="Canva Sans"/>
                <a:cs typeface="Canva Sans"/>
                <a:sym typeface="Canva Sans"/>
              </a:rPr>
              <a:t>, </a:t>
            </a:r>
            <a:r>
              <a:rPr lang="en-US" sz="2525">
                <a:solidFill>
                  <a:srgbClr val="000000"/>
                </a:solidFill>
                <a:latin typeface="Canva Sans"/>
                <a:ea typeface="Canva Sans"/>
                <a:cs typeface="Canva Sans"/>
                <a:sym typeface="Canva Sans"/>
              </a:rPr>
              <a:t>such </a:t>
            </a:r>
            <a:r>
              <a:rPr lang="en-US" sz="2525" u="none">
                <a:solidFill>
                  <a:srgbClr val="000000"/>
                </a:solidFill>
                <a:latin typeface="Canva Sans"/>
                <a:ea typeface="Canva Sans"/>
                <a:cs typeface="Canva Sans"/>
                <a:sym typeface="Canva Sans"/>
              </a:rPr>
              <a:t>a</a:t>
            </a:r>
            <a:r>
              <a:rPr lang="en-US" sz="2525">
                <a:solidFill>
                  <a:srgbClr val="000000"/>
                </a:solidFill>
                <a:latin typeface="Canva Sans"/>
                <a:ea typeface="Canva Sans"/>
                <a:cs typeface="Canva Sans"/>
                <a:sym typeface="Canva Sans"/>
              </a:rPr>
              <a:t>s n</a:t>
            </a:r>
            <a:r>
              <a:rPr lang="en-US" sz="2525" u="none">
                <a:solidFill>
                  <a:srgbClr val="000000"/>
                </a:solidFill>
                <a:latin typeface="Canva Sans"/>
                <a:ea typeface="Canva Sans"/>
                <a:cs typeface="Canva Sans"/>
                <a:sym typeface="Canva Sans"/>
              </a:rPr>
              <a:t>e</a:t>
            </a:r>
            <a:r>
              <a:rPr lang="en-US" sz="2525">
                <a:solidFill>
                  <a:srgbClr val="000000"/>
                </a:solidFill>
                <a:latin typeface="Canva Sans"/>
                <a:ea typeface="Canva Sans"/>
                <a:cs typeface="Canva Sans"/>
                <a:sym typeface="Canva Sans"/>
              </a:rPr>
              <a:t>w al</a:t>
            </a:r>
            <a:r>
              <a:rPr lang="en-US" sz="2525" u="none">
                <a:solidFill>
                  <a:srgbClr val="000000"/>
                </a:solidFill>
                <a:latin typeface="Canva Sans"/>
                <a:ea typeface="Canva Sans"/>
                <a:cs typeface="Canva Sans"/>
                <a:sym typeface="Canva Sans"/>
              </a:rPr>
              <a:t>lo</a:t>
            </a:r>
            <a:r>
              <a:rPr lang="en-US" sz="2525">
                <a:solidFill>
                  <a:srgbClr val="000000"/>
                </a:solidFill>
                <a:latin typeface="Canva Sans"/>
                <a:ea typeface="Canva Sans"/>
                <a:cs typeface="Canva Sans"/>
                <a:sym typeface="Canva Sans"/>
              </a:rPr>
              <a:t>y</a:t>
            </a:r>
            <a:r>
              <a:rPr lang="en-US" sz="2525" u="none">
                <a:solidFill>
                  <a:srgbClr val="000000"/>
                </a:solidFill>
                <a:latin typeface="Canva Sans"/>
                <a:ea typeface="Canva Sans"/>
                <a:cs typeface="Canva Sans"/>
                <a:sym typeface="Canva Sans"/>
              </a:rPr>
              <a:t>s</a:t>
            </a:r>
            <a:r>
              <a:rPr lang="en-US" sz="2525">
                <a:solidFill>
                  <a:srgbClr val="000000"/>
                </a:solidFill>
                <a:latin typeface="Canva Sans"/>
                <a:ea typeface="Canva Sans"/>
                <a:cs typeface="Canva Sans"/>
                <a:sym typeface="Canva Sans"/>
              </a:rPr>
              <a:t> or ste</a:t>
            </a:r>
            <a:r>
              <a:rPr lang="en-US" sz="2525" u="none">
                <a:solidFill>
                  <a:srgbClr val="000000"/>
                </a:solidFill>
                <a:latin typeface="Canva Sans"/>
                <a:ea typeface="Canva Sans"/>
                <a:cs typeface="Canva Sans"/>
                <a:sym typeface="Canva Sans"/>
              </a:rPr>
              <a:t>alt</a:t>
            </a:r>
            <a:r>
              <a:rPr lang="en-US" sz="2525">
                <a:solidFill>
                  <a:srgbClr val="000000"/>
                </a:solidFill>
                <a:latin typeface="Canva Sans"/>
                <a:ea typeface="Canva Sans"/>
                <a:cs typeface="Canva Sans"/>
                <a:sym typeface="Canva Sans"/>
              </a:rPr>
              <a:t>h</a:t>
            </a:r>
            <a:r>
              <a:rPr lang="en-US" sz="2525" u="none">
                <a:solidFill>
                  <a:srgbClr val="000000"/>
                </a:solidFill>
                <a:latin typeface="Canva Sans"/>
                <a:ea typeface="Canva Sans"/>
                <a:cs typeface="Canva Sans"/>
                <a:sym typeface="Canva Sans"/>
              </a:rPr>
              <a:t> </a:t>
            </a:r>
            <a:r>
              <a:rPr lang="en-US" sz="2525">
                <a:solidFill>
                  <a:srgbClr val="000000"/>
                </a:solidFill>
                <a:latin typeface="Canva Sans"/>
                <a:ea typeface="Canva Sans"/>
                <a:cs typeface="Canva Sans"/>
                <a:sym typeface="Canva Sans"/>
              </a:rPr>
              <a:t>m</a:t>
            </a:r>
            <a:r>
              <a:rPr lang="en-US" sz="2525" u="none">
                <a:solidFill>
                  <a:srgbClr val="000000"/>
                </a:solidFill>
                <a:latin typeface="Canva Sans"/>
                <a:ea typeface="Canva Sans"/>
                <a:cs typeface="Canva Sans"/>
                <a:sym typeface="Canva Sans"/>
              </a:rPr>
              <a:t>ater</a:t>
            </a:r>
            <a:r>
              <a:rPr lang="en-US" sz="2525">
                <a:solidFill>
                  <a:srgbClr val="000000"/>
                </a:solidFill>
                <a:latin typeface="Canva Sans"/>
                <a:ea typeface="Canva Sans"/>
                <a:cs typeface="Canva Sans"/>
                <a:sym typeface="Canva Sans"/>
              </a:rPr>
              <a:t>ial</a:t>
            </a:r>
            <a:r>
              <a:rPr lang="en-US" sz="2525" u="none">
                <a:solidFill>
                  <a:srgbClr val="000000"/>
                </a:solidFill>
                <a:latin typeface="Canva Sans"/>
                <a:ea typeface="Canva Sans"/>
                <a:cs typeface="Canva Sans"/>
                <a:sym typeface="Canva Sans"/>
              </a:rPr>
              <a:t>s</a:t>
            </a:r>
            <a:r>
              <a:rPr lang="en-US" sz="2525">
                <a:solidFill>
                  <a:srgbClr val="000000"/>
                </a:solidFill>
                <a:latin typeface="Canva Sans"/>
                <a:ea typeface="Canva Sans"/>
                <a:cs typeface="Canva Sans"/>
                <a:sym typeface="Canva Sans"/>
              </a:rPr>
              <a:t>, before they are even created. This allows for the rapid development of materials with </a:t>
            </a:r>
            <a:r>
              <a:rPr lang="en-US" sz="2525" u="sng">
                <a:solidFill>
                  <a:srgbClr val="000000"/>
                </a:solidFill>
                <a:latin typeface="Canva Sans"/>
                <a:ea typeface="Canva Sans"/>
                <a:cs typeface="Canva Sans"/>
                <a:sym typeface="Canva Sans"/>
              </a:rPr>
              <a:t>superior strength, durability.</a:t>
            </a:r>
          </a:p>
          <a:p>
            <a:pPr algn="l">
              <a:lnSpc>
                <a:spcPts val="3535"/>
              </a:lnSpc>
            </a:pPr>
            <a:r>
              <a:rPr lang="en-US" sz="2525">
                <a:solidFill>
                  <a:srgbClr val="000000"/>
                </a:solidFill>
                <a:latin typeface="Canva Sans"/>
                <a:ea typeface="Canva Sans"/>
                <a:cs typeface="Canva Sans"/>
                <a:sym typeface="Canva Sans"/>
              </a:rPr>
              <a:t>Quantum simulations can model the behavior of </a:t>
            </a:r>
            <a:r>
              <a:rPr lang="en-US" sz="2525" u="sng">
                <a:solidFill>
                  <a:srgbClr val="000000"/>
                </a:solidFill>
                <a:latin typeface="Canva Sans"/>
                <a:ea typeface="Canva Sans"/>
                <a:cs typeface="Canva Sans"/>
                <a:sym typeface="Canva Sans"/>
              </a:rPr>
              <a:t>electromagnetic waves</a:t>
            </a:r>
            <a:r>
              <a:rPr lang="en-US" sz="2525">
                <a:solidFill>
                  <a:srgbClr val="000000"/>
                </a:solidFill>
                <a:latin typeface="Canva Sans"/>
                <a:ea typeface="Canva Sans"/>
                <a:cs typeface="Canva Sans"/>
                <a:sym typeface="Canva Sans"/>
              </a:rPr>
              <a:t> interacting with different materials, allowing for the design of more effective stealth technologies.</a:t>
            </a:r>
          </a:p>
          <a:p>
            <a:pPr algn="l">
              <a:lnSpc>
                <a:spcPts val="353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DAGrTOHCrF0</dc:identifier>
  <dcterms:modified xsi:type="dcterms:W3CDTF">2011-08-01T06:04:30Z</dcterms:modified>
  <cp:revision>1</cp:revision>
  <dc:title>Quantum Technologies in defence from quantum computing and communication point of view</dc:title>
</cp:coreProperties>
</file>